
<file path=[Content_Types].xml><?xml version="1.0" encoding="utf-8"?>
<Types xmlns="http://schemas.openxmlformats.org/package/2006/content-types">
  <Default Extension="xml" ContentType="application/xml"/>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1463"/>
  </p:normalViewPr>
  <p:slideViewPr>
    <p:cSldViewPr snapToGrid="0" snapToObjects="1">
      <p:cViewPr varScale="1">
        <p:scale>
          <a:sx n="117" d="100"/>
          <a:sy n="117" d="100"/>
        </p:scale>
        <p:origin x="3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8475" cy="4667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338" y="0"/>
            <a:ext cx="3038475" cy="466725"/>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675" y="4473575"/>
            <a:ext cx="5607050" cy="366077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675"/>
            <a:ext cx="3038475" cy="46672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6" name="Shape 8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8" name="Shape 14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4" name="Shape 15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1" name="Shape 16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7" name="Shape 16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73" name="Shape 17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0" name="Shape 18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0" name="Shape 19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6" name="Shape 19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2" name="Shape 20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8" name="Shape 20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3" name="Shape 9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4" name="Shape 21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4" name="Shape 22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0" name="Shape 23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6" name="Shape 23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2" name="Shape 24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8" name="Shape 24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54" name="Shape 25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60" name="Shape 26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67" name="Shape 26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4" name="Shape 27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9" name="Shape 9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1" name="Shape 28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8" name="Shape 28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95" name="Shape 29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2" name="Shape 30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8" name="Shape 30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5" name="Shape 31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1" name="Shape 32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8" name="Shape 32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36" name="Shape 33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42" name="Shape 34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5" name="Shape 10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48" name="Shape 34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54" name="Shape 35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60" name="Shape 36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66" name="Shape 36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74" name="Shape 37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81" name="Shape 38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88" name="Shape 38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95" name="Shape 39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02" name="Shape 40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09" name="Shape 40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2" name="Shape 11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15" name="Shape 41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20" name="Shape 42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26" name="Shape 42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8" name="Shape 11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7" name="Shape 12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 name="Shape 135"/>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6" name="Shape 136"/>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701675" y="4473575"/>
            <a:ext cx="5607050" cy="36607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2" name="Shape 14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Shape 17"/>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1"/>
        <p:cNvGrpSpPr/>
        <p:nvPr/>
      </p:nvGrpSpPr>
      <p:grpSpPr>
        <a:xfrm>
          <a:off x="0" y="0"/>
          <a:ext cx="0" cy="0"/>
          <a:chOff x="0" y="0"/>
          <a:chExt cx="0" cy="0"/>
        </a:xfrm>
      </p:grpSpPr>
      <p:sp>
        <p:nvSpPr>
          <p:cNvPr id="22" name="Shape 22"/>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hyperlink" Target="http://www.rtl.fr/culture/arts-spectacles/les-livres-ont-la-parole-amelie-nothomb-preface-les-contes-de-perrault-7786311342" TargetMode="External"/><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6.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3.jp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3">
            <a:alphaModFix/>
          </a:blip>
          <a:srcRect/>
          <a:stretch/>
        </p:blipFill>
        <p:spPr>
          <a:xfrm>
            <a:off x="973858" y="144433"/>
            <a:ext cx="4466359" cy="6569134"/>
          </a:xfrm>
          <a:prstGeom prst="rect">
            <a:avLst/>
          </a:prstGeom>
          <a:noFill/>
          <a:ln>
            <a:noFill/>
          </a:ln>
        </p:spPr>
      </p:pic>
      <p:sp>
        <p:nvSpPr>
          <p:cNvPr id="89" name="Shape 89"/>
          <p:cNvSpPr txBox="1"/>
          <p:nvPr/>
        </p:nvSpPr>
        <p:spPr>
          <a:xfrm>
            <a:off x="6700982" y="1120676"/>
            <a:ext cx="4239491"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0" i="0" u="none" strike="noStrike" cap="none">
                <a:solidFill>
                  <a:schemeClr val="dk1"/>
                </a:solidFill>
                <a:latin typeface="Georgia"/>
                <a:ea typeface="Georgia"/>
                <a:cs typeface="Georgia"/>
                <a:sym typeface="Georgia"/>
              </a:rPr>
              <a:t>Enseigner la langue avec les contes de fées</a:t>
            </a:r>
            <a:endParaRPr sz="4800">
              <a:solidFill>
                <a:schemeClr val="dk1"/>
              </a:solidFill>
              <a:latin typeface="Georgia"/>
              <a:ea typeface="Georgia"/>
              <a:cs typeface="Georgia"/>
              <a:sym typeface="Georgia"/>
            </a:endParaRPr>
          </a:p>
        </p:txBody>
      </p:sp>
      <p:sp>
        <p:nvSpPr>
          <p:cNvPr id="90" name="Shape 90"/>
          <p:cNvSpPr/>
          <p:nvPr/>
        </p:nvSpPr>
        <p:spPr>
          <a:xfrm>
            <a:off x="5772728" y="5081454"/>
            <a:ext cx="6096000" cy="1632113"/>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a:solidFill>
                  <a:schemeClr val="dk1"/>
                </a:solidFill>
                <a:latin typeface="Times New Roman"/>
                <a:ea typeface="Times New Roman"/>
                <a:cs typeface="Times New Roman"/>
                <a:sym typeface="Times New Roman"/>
              </a:rPr>
              <a:t>Si Peau d'âne m'était conté, </a:t>
            </a:r>
            <a:br>
              <a:rPr lang="en-US" sz="1800">
                <a:solidFill>
                  <a:schemeClr val="dk1"/>
                </a:solidFill>
                <a:latin typeface="Times New Roman"/>
                <a:ea typeface="Times New Roman"/>
                <a:cs typeface="Times New Roman"/>
                <a:sym typeface="Times New Roman"/>
              </a:rPr>
            </a:br>
            <a:r>
              <a:rPr lang="en-US" sz="1800">
                <a:solidFill>
                  <a:schemeClr val="dk1"/>
                </a:solidFill>
                <a:latin typeface="Times New Roman"/>
                <a:ea typeface="Times New Roman"/>
                <a:cs typeface="Times New Roman"/>
                <a:sym typeface="Times New Roman"/>
              </a:rPr>
              <a:t>J'y prendrais un plaisir extrême, </a:t>
            </a:r>
            <a:br>
              <a:rPr lang="en-US" sz="1800">
                <a:solidFill>
                  <a:schemeClr val="dk1"/>
                </a:solidFill>
                <a:latin typeface="Times New Roman"/>
                <a:ea typeface="Times New Roman"/>
                <a:cs typeface="Times New Roman"/>
                <a:sym typeface="Times New Roman"/>
              </a:rPr>
            </a:br>
            <a:r>
              <a:rPr lang="en-US" sz="1800">
                <a:solidFill>
                  <a:schemeClr val="dk1"/>
                </a:solidFill>
                <a:latin typeface="Times New Roman"/>
                <a:ea typeface="Times New Roman"/>
                <a:cs typeface="Times New Roman"/>
                <a:sym typeface="Times New Roman"/>
              </a:rPr>
              <a:t>Le monde est vieux, dit-on : je le crois, cependant </a:t>
            </a:r>
            <a:br>
              <a:rPr lang="en-US" sz="1800">
                <a:solidFill>
                  <a:schemeClr val="dk1"/>
                </a:solidFill>
                <a:latin typeface="Times New Roman"/>
                <a:ea typeface="Times New Roman"/>
                <a:cs typeface="Times New Roman"/>
                <a:sym typeface="Times New Roman"/>
              </a:rPr>
            </a:br>
            <a:r>
              <a:rPr lang="en-US" sz="1800">
                <a:solidFill>
                  <a:schemeClr val="dk1"/>
                </a:solidFill>
                <a:latin typeface="Times New Roman"/>
                <a:ea typeface="Times New Roman"/>
                <a:cs typeface="Times New Roman"/>
                <a:sym typeface="Times New Roman"/>
              </a:rPr>
              <a:t>Il le faut amuser encor comme un enfant.</a:t>
            </a:r>
            <a:endParaRPr/>
          </a:p>
          <a:p>
            <a:pPr marL="0" marR="0" lvl="0" indent="0" algn="l" rtl="0">
              <a:lnSpc>
                <a:spcPct val="107000"/>
              </a:lnSpc>
              <a:spcBef>
                <a:spcPts val="800"/>
              </a:spcBef>
              <a:spcAft>
                <a:spcPts val="0"/>
              </a:spcAft>
              <a:buNone/>
            </a:pPr>
            <a:r>
              <a:rPr lang="en-US" sz="1600">
                <a:solidFill>
                  <a:schemeClr val="dk1"/>
                </a:solidFill>
                <a:latin typeface="Times New Roman"/>
                <a:ea typeface="Times New Roman"/>
                <a:cs typeface="Times New Roman"/>
                <a:sym typeface="Times New Roman"/>
              </a:rPr>
              <a:t>-La Fontaine, </a:t>
            </a:r>
            <a:r>
              <a:rPr lang="en-US" sz="1600" i="1">
                <a:solidFill>
                  <a:schemeClr val="dk1"/>
                </a:solidFill>
                <a:latin typeface="Times New Roman"/>
                <a:ea typeface="Times New Roman"/>
                <a:cs typeface="Times New Roman"/>
                <a:sym typeface="Times New Roman"/>
              </a:rPr>
              <a:t>Le pouvoir des fables</a:t>
            </a:r>
            <a:endParaRPr sz="16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ctrTitle"/>
          </p:nvPr>
        </p:nvSpPr>
        <p:spPr>
          <a:xfrm>
            <a:off x="1417780" y="221673"/>
            <a:ext cx="9144000" cy="10069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sz="6000" b="0" i="0" u="none" strike="noStrike" cap="none">
                <a:solidFill>
                  <a:schemeClr val="dk1"/>
                </a:solidFill>
                <a:latin typeface="Calibri"/>
                <a:ea typeface="Calibri"/>
                <a:cs typeface="Calibri"/>
                <a:sym typeface="Calibri"/>
              </a:rPr>
              <a:t>Pourquoi Peau d’</a:t>
            </a:r>
            <a:r>
              <a:rPr lang="en-US"/>
              <a:t>â</a:t>
            </a:r>
            <a:r>
              <a:rPr lang="en-US" sz="6000" b="0" i="0" u="none" strike="noStrike" cap="none">
                <a:solidFill>
                  <a:schemeClr val="dk1"/>
                </a:solidFill>
                <a:latin typeface="Calibri"/>
                <a:ea typeface="Calibri"/>
                <a:cs typeface="Calibri"/>
                <a:sym typeface="Calibri"/>
              </a:rPr>
              <a:t>ne?</a:t>
            </a:r>
            <a:endParaRPr sz="6000" b="0" i="0" u="none" strike="noStrike" cap="none">
              <a:solidFill>
                <a:schemeClr val="dk1"/>
              </a:solidFill>
              <a:latin typeface="Calibri"/>
              <a:ea typeface="Calibri"/>
              <a:cs typeface="Calibri"/>
              <a:sym typeface="Calibri"/>
            </a:endParaRPr>
          </a:p>
        </p:txBody>
      </p:sp>
      <p:sp>
        <p:nvSpPr>
          <p:cNvPr id="151" name="Shape 151"/>
          <p:cNvSpPr txBox="1">
            <a:spLocks noGrp="1"/>
          </p:cNvSpPr>
          <p:nvPr>
            <p:ph type="subTitle" idx="1"/>
          </p:nvPr>
        </p:nvSpPr>
        <p:spPr>
          <a:xfrm>
            <a:off x="1071416" y="1588798"/>
            <a:ext cx="9836727" cy="4119273"/>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Ce conte est moins connu dans le monde que les autres contes de Perrault et pourtant le film (et le conte) occupe une place importante dans le patrimoine culturel français.</a:t>
            </a:r>
            <a:endParaRPr sz="24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Cela permet aux étudiants de découvrir un conte plus français que les autres.</a:t>
            </a:r>
            <a:endParaRPr sz="24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Le film est souvent diffusé à la télé, comme </a:t>
            </a:r>
            <a:r>
              <a:rPr lang="en-US" sz="2400" b="0" i="1" u="none" strike="noStrike" cap="none">
                <a:solidFill>
                  <a:schemeClr val="dk1"/>
                </a:solidFill>
                <a:latin typeface="Calibri"/>
                <a:ea typeface="Calibri"/>
                <a:cs typeface="Calibri"/>
                <a:sym typeface="Calibri"/>
              </a:rPr>
              <a:t>The Wizard of Oz </a:t>
            </a:r>
            <a:r>
              <a:rPr lang="en-US" sz="2400" b="0" i="0" u="none" strike="noStrike" cap="none">
                <a:solidFill>
                  <a:schemeClr val="dk1"/>
                </a:solidFill>
                <a:latin typeface="Calibri"/>
                <a:ea typeface="Calibri"/>
                <a:cs typeface="Calibri"/>
                <a:sym typeface="Calibri"/>
              </a:rPr>
              <a:t>ou </a:t>
            </a:r>
            <a:r>
              <a:rPr lang="en-US" sz="2400" b="0" i="1" u="none" strike="noStrike" cap="none">
                <a:solidFill>
                  <a:schemeClr val="dk1"/>
                </a:solidFill>
                <a:latin typeface="Calibri"/>
                <a:ea typeface="Calibri"/>
                <a:cs typeface="Calibri"/>
                <a:sym typeface="Calibri"/>
              </a:rPr>
              <a:t>The Sound of Music</a:t>
            </a:r>
            <a:r>
              <a:rPr lang="en-US" sz="2400" b="0" i="0" u="none" strike="noStrike" cap="none">
                <a:solidFill>
                  <a:schemeClr val="dk1"/>
                </a:solidFill>
                <a:latin typeface="Calibri"/>
                <a:ea typeface="Calibri"/>
                <a:cs typeface="Calibri"/>
                <a:sym typeface="Calibri"/>
              </a:rPr>
              <a:t> pour les Américains.</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Peau d’</a:t>
            </a:r>
            <a:r>
              <a:rPr lang="en-US"/>
              <a:t>â</a:t>
            </a:r>
            <a:r>
              <a:rPr lang="en-US" sz="4400" b="0" i="0" u="none" strike="noStrike" cap="none">
                <a:solidFill>
                  <a:schemeClr val="dk1"/>
                </a:solidFill>
                <a:latin typeface="Calibri"/>
                <a:ea typeface="Calibri"/>
                <a:cs typeface="Calibri"/>
                <a:sym typeface="Calibri"/>
              </a:rPr>
              <a:t>ne : spectacle dansé</a:t>
            </a:r>
            <a:endParaRPr sz="4400" b="0" i="0" u="none" strike="noStrike" cap="none">
              <a:solidFill>
                <a:schemeClr val="dk1"/>
              </a:solidFill>
              <a:latin typeface="Calibri"/>
              <a:ea typeface="Calibri"/>
              <a:cs typeface="Calibri"/>
              <a:sym typeface="Calibri"/>
            </a:endParaRPr>
          </a:p>
        </p:txBody>
      </p:sp>
      <p:pic>
        <p:nvPicPr>
          <p:cNvPr id="157" name="Shape 157"/>
          <p:cNvPicPr preferRelativeResize="0"/>
          <p:nvPr/>
        </p:nvPicPr>
        <p:blipFill rotWithShape="1">
          <a:blip r:embed="rId3">
            <a:alphaModFix/>
          </a:blip>
          <a:srcRect/>
          <a:stretch/>
        </p:blipFill>
        <p:spPr>
          <a:xfrm>
            <a:off x="1536123" y="1529628"/>
            <a:ext cx="3467100" cy="4962525"/>
          </a:xfrm>
          <a:prstGeom prst="rect">
            <a:avLst/>
          </a:prstGeom>
          <a:noFill/>
          <a:ln>
            <a:noFill/>
          </a:ln>
        </p:spPr>
      </p:pic>
      <p:pic>
        <p:nvPicPr>
          <p:cNvPr id="158" name="Shape 158"/>
          <p:cNvPicPr preferRelativeResize="0"/>
          <p:nvPr/>
        </p:nvPicPr>
        <p:blipFill rotWithShape="1">
          <a:blip r:embed="rId4">
            <a:alphaModFix/>
          </a:blip>
          <a:srcRect/>
          <a:stretch/>
        </p:blipFill>
        <p:spPr>
          <a:xfrm>
            <a:off x="5534892" y="2208934"/>
            <a:ext cx="6015826" cy="339753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ctrTitle"/>
          </p:nvPr>
        </p:nvSpPr>
        <p:spPr>
          <a:xfrm>
            <a:off x="1417780" y="221673"/>
            <a:ext cx="9144000" cy="10069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sz="6000" b="0" i="0" u="none" strike="noStrike" cap="none">
                <a:solidFill>
                  <a:schemeClr val="dk1"/>
                </a:solidFill>
                <a:latin typeface="Calibri"/>
                <a:ea typeface="Calibri"/>
                <a:cs typeface="Calibri"/>
                <a:sym typeface="Calibri"/>
              </a:rPr>
              <a:t>Peau d’</a:t>
            </a:r>
            <a:r>
              <a:rPr lang="en-US"/>
              <a:t>â</a:t>
            </a:r>
            <a:r>
              <a:rPr lang="en-US" sz="6000" b="0" i="0" u="none" strike="noStrike" cap="none">
                <a:solidFill>
                  <a:schemeClr val="dk1"/>
                </a:solidFill>
                <a:latin typeface="Calibri"/>
                <a:ea typeface="Calibri"/>
                <a:cs typeface="Calibri"/>
                <a:sym typeface="Calibri"/>
              </a:rPr>
              <a:t>ne: résumé du conte</a:t>
            </a:r>
            <a:endParaRPr sz="6000" b="0" i="0" u="none" strike="noStrike" cap="none">
              <a:solidFill>
                <a:schemeClr val="dk1"/>
              </a:solidFill>
              <a:latin typeface="Calibri"/>
              <a:ea typeface="Calibri"/>
              <a:cs typeface="Calibri"/>
              <a:sym typeface="Calibri"/>
            </a:endParaRPr>
          </a:p>
        </p:txBody>
      </p:sp>
      <p:sp>
        <p:nvSpPr>
          <p:cNvPr id="164" name="Shape 164"/>
          <p:cNvSpPr txBox="1">
            <a:spLocks noGrp="1"/>
          </p:cNvSpPr>
          <p:nvPr>
            <p:ph type="subTitle" idx="1"/>
          </p:nvPr>
        </p:nvSpPr>
        <p:spPr>
          <a:xfrm>
            <a:off x="1071416" y="1588798"/>
            <a:ext cx="9836727" cy="4119273"/>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040"/>
              <a:buFont typeface="Arial"/>
              <a:buChar char="•"/>
            </a:pPr>
            <a:r>
              <a:rPr lang="en-US" sz="2040" b="0" i="0" u="none" strike="noStrike" cap="none">
                <a:solidFill>
                  <a:schemeClr val="dk1"/>
                </a:solidFill>
                <a:latin typeface="Calibri"/>
                <a:ea typeface="Calibri"/>
                <a:cs typeface="Calibri"/>
                <a:sym typeface="Calibri"/>
              </a:rPr>
              <a:t>Un roi puissant tient sa fortune d’un étrange prodige : il possède un âne qui chaque matin fait une crotte d’or.  </a:t>
            </a:r>
            <a:endParaRPr sz="2040" b="0" i="0" u="none" strike="noStrike" cap="none">
              <a:solidFill>
                <a:schemeClr val="dk1"/>
              </a:solidFill>
              <a:latin typeface="Calibri"/>
              <a:ea typeface="Calibri"/>
              <a:cs typeface="Calibri"/>
              <a:sym typeface="Calibri"/>
            </a:endParaRPr>
          </a:p>
          <a:p>
            <a:pPr marL="342900" marR="0" lvl="0" indent="-342900" algn="l" rtl="0">
              <a:lnSpc>
                <a:spcPct val="80000"/>
              </a:lnSpc>
              <a:spcBef>
                <a:spcPts val="1000"/>
              </a:spcBef>
              <a:spcAft>
                <a:spcPts val="0"/>
              </a:spcAft>
              <a:buClr>
                <a:schemeClr val="dk1"/>
              </a:buClr>
              <a:buSzPts val="2040"/>
              <a:buFont typeface="Arial"/>
              <a:buChar char="•"/>
            </a:pPr>
            <a:r>
              <a:rPr lang="en-US" sz="2040" b="0" i="0" u="none" strike="noStrike" cap="none">
                <a:solidFill>
                  <a:schemeClr val="dk1"/>
                </a:solidFill>
                <a:latin typeface="Calibri"/>
                <a:ea typeface="Calibri"/>
                <a:cs typeface="Calibri"/>
                <a:sym typeface="Calibri"/>
              </a:rPr>
              <a:t>En mourant, la reine fait jurer à son mari de ne se remarier qu’avec une femme plus parfaite qu’elle.  </a:t>
            </a:r>
            <a:endParaRPr sz="2040" b="0" i="0" u="none" strike="noStrike" cap="none">
              <a:solidFill>
                <a:schemeClr val="dk1"/>
              </a:solidFill>
              <a:latin typeface="Calibri"/>
              <a:ea typeface="Calibri"/>
              <a:cs typeface="Calibri"/>
              <a:sym typeface="Calibri"/>
            </a:endParaRPr>
          </a:p>
          <a:p>
            <a:pPr marL="342900" marR="0" lvl="0" indent="-342900" algn="l" rtl="0">
              <a:lnSpc>
                <a:spcPct val="80000"/>
              </a:lnSpc>
              <a:spcBef>
                <a:spcPts val="1000"/>
              </a:spcBef>
              <a:spcAft>
                <a:spcPts val="0"/>
              </a:spcAft>
              <a:buClr>
                <a:schemeClr val="dk1"/>
              </a:buClr>
              <a:buSzPts val="2040"/>
              <a:buFont typeface="Arial"/>
              <a:buChar char="•"/>
            </a:pPr>
            <a:r>
              <a:rPr lang="en-US" sz="2040" b="0" i="0" u="none" strike="noStrike" cap="none">
                <a:solidFill>
                  <a:schemeClr val="dk1"/>
                </a:solidFill>
                <a:latin typeface="Calibri"/>
                <a:ea typeface="Calibri"/>
                <a:cs typeface="Calibri"/>
                <a:sym typeface="Calibri"/>
              </a:rPr>
              <a:t>Le roi tombe amoureux de sa fille, la seule qui soit plus belle que la reine.  Il lui demande de l’épouser.  Sur les conseils d’une fée (sa marraine) et pour échapper à son père, la princesse exige de lui la confection de trois robes extraordinaires, puis la peau de son âne, dont elle s’affuble pour fuir au loin.  </a:t>
            </a:r>
            <a:endParaRPr sz="2040" b="0" i="0" u="none" strike="noStrike" cap="none">
              <a:solidFill>
                <a:schemeClr val="dk1"/>
              </a:solidFill>
              <a:latin typeface="Calibri"/>
              <a:ea typeface="Calibri"/>
              <a:cs typeface="Calibri"/>
              <a:sym typeface="Calibri"/>
            </a:endParaRPr>
          </a:p>
          <a:p>
            <a:pPr marL="342900" marR="0" lvl="0" indent="-342900" algn="l" rtl="0">
              <a:lnSpc>
                <a:spcPct val="80000"/>
              </a:lnSpc>
              <a:spcBef>
                <a:spcPts val="1000"/>
              </a:spcBef>
              <a:spcAft>
                <a:spcPts val="0"/>
              </a:spcAft>
              <a:buClr>
                <a:schemeClr val="dk1"/>
              </a:buClr>
              <a:buSzPts val="2040"/>
              <a:buFont typeface="Arial"/>
              <a:buChar char="•"/>
            </a:pPr>
            <a:r>
              <a:rPr lang="en-US" sz="2040" b="0" i="0" u="none" strike="noStrike" cap="none">
                <a:solidFill>
                  <a:schemeClr val="dk1"/>
                </a:solidFill>
                <a:latin typeface="Calibri"/>
                <a:ea typeface="Calibri"/>
                <a:cs typeface="Calibri"/>
                <a:sym typeface="Calibri"/>
              </a:rPr>
              <a:t>Devenue simple « souillon », laide et méprisée, elle revêt en cachette les belles robes de son père.  Un prince la surprend, tombe amoureux d</a:t>
            </a:r>
            <a:r>
              <a:rPr lang="en-US" sz="2040"/>
              <a:t>’elle </a:t>
            </a:r>
            <a:r>
              <a:rPr lang="en-US" sz="2040" b="0" i="0" u="none" strike="noStrike" cap="none">
                <a:solidFill>
                  <a:schemeClr val="dk1"/>
                </a:solidFill>
                <a:latin typeface="Calibri"/>
                <a:ea typeface="Calibri"/>
                <a:cs typeface="Calibri"/>
                <a:sym typeface="Calibri"/>
              </a:rPr>
              <a:t>et exige que Peau d’âne lui prépare un gâteau, dans lequel elle glisse un anneau d’or.  Le prince annonce qu’il épousera celle dont le doigt sera assez fin pour </a:t>
            </a:r>
            <a:r>
              <a:rPr lang="en-US" sz="2040"/>
              <a:t>mettre</a:t>
            </a:r>
            <a:r>
              <a:rPr lang="en-US" sz="2040" b="0" i="0" u="none" strike="noStrike" cap="none">
                <a:solidFill>
                  <a:schemeClr val="dk1"/>
                </a:solidFill>
                <a:latin typeface="Calibri"/>
                <a:ea typeface="Calibri"/>
                <a:cs typeface="Calibri"/>
                <a:sym typeface="Calibri"/>
              </a:rPr>
              <a:t> l’anneau.  </a:t>
            </a:r>
            <a:endParaRPr sz="2040" b="0" i="0" u="none" strike="noStrike" cap="none">
              <a:solidFill>
                <a:schemeClr val="dk1"/>
              </a:solidFill>
              <a:latin typeface="Calibri"/>
              <a:ea typeface="Calibri"/>
              <a:cs typeface="Calibri"/>
              <a:sym typeface="Calibri"/>
            </a:endParaRPr>
          </a:p>
          <a:p>
            <a:pPr marL="342900" marR="0" lvl="0" indent="-342900" algn="l" rtl="0">
              <a:lnSpc>
                <a:spcPct val="80000"/>
              </a:lnSpc>
              <a:spcBef>
                <a:spcPts val="1000"/>
              </a:spcBef>
              <a:spcAft>
                <a:spcPts val="0"/>
              </a:spcAft>
              <a:buClr>
                <a:schemeClr val="dk1"/>
              </a:buClr>
              <a:buSzPts val="2040"/>
              <a:buFont typeface="Arial"/>
              <a:buChar char="•"/>
            </a:pPr>
            <a:r>
              <a:rPr lang="en-US" sz="2040" b="0" i="0" u="none" strike="noStrike" cap="none">
                <a:solidFill>
                  <a:schemeClr val="dk1"/>
                </a:solidFill>
                <a:latin typeface="Calibri"/>
                <a:ea typeface="Calibri"/>
                <a:cs typeface="Calibri"/>
                <a:sym typeface="Calibri"/>
              </a:rPr>
              <a:t>Seule Peau d’âne réussit à l’épreuve.  Le mariage est célébré.  Le père de Peau d’âne, libéré de son « désir criminel », retrouve sa fille et se réjouit de son bonheur.</a:t>
            </a:r>
            <a:endParaRPr sz="2040"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2040"/>
              <a:buFont typeface="Arial"/>
              <a:buNone/>
            </a:pPr>
            <a:endParaRPr sz="204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ctrTitle"/>
          </p:nvPr>
        </p:nvSpPr>
        <p:spPr>
          <a:xfrm>
            <a:off x="1450108" y="369454"/>
            <a:ext cx="9245600" cy="8037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Ecrire une histoire à partir des images</a:t>
            </a:r>
            <a:endParaRPr sz="4400" b="0" i="0" u="none" strike="noStrike" cap="none">
              <a:solidFill>
                <a:schemeClr val="dk1"/>
              </a:solidFill>
              <a:latin typeface="Calibri"/>
              <a:ea typeface="Calibri"/>
              <a:cs typeface="Calibri"/>
              <a:sym typeface="Calibri"/>
            </a:endParaRPr>
          </a:p>
        </p:txBody>
      </p:sp>
      <p:sp>
        <p:nvSpPr>
          <p:cNvPr id="170" name="Shape 170"/>
          <p:cNvSpPr txBox="1"/>
          <p:nvPr/>
        </p:nvSpPr>
        <p:spPr>
          <a:xfrm>
            <a:off x="1325419" y="5001490"/>
            <a:ext cx="9370289" cy="1561091"/>
          </a:xfrm>
          <a:prstGeom prst="rect">
            <a:avLst/>
          </a:prstGeom>
          <a:noFill/>
          <a:ln>
            <a:noFill/>
          </a:ln>
        </p:spPr>
        <p:txBody>
          <a:bodyPr spcFirstLastPara="1" wrap="square" lIns="91425" tIns="45700" rIns="91425" bIns="45700" anchor="b" anchorCtr="0">
            <a:noAutofit/>
          </a:bodyPr>
          <a:lstStyle/>
          <a:p>
            <a:pPr marL="571500" marR="0" lvl="0" indent="-368300" algn="l" rtl="0">
              <a:lnSpc>
                <a:spcPct val="90000"/>
              </a:lnSpc>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a:p>
            <a:pPr marL="571500" marR="0" lvl="0" indent="-368300" algn="l" rtl="0">
              <a:lnSpc>
                <a:spcPct val="90000"/>
              </a:lnSpc>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a:p>
            <a:pPr marL="571500" marR="0" lvl="0" indent="-368300" algn="l" rtl="0">
              <a:lnSpc>
                <a:spcPct val="90000"/>
              </a:lnSpc>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a:p>
            <a:pPr marL="571500" marR="0" lvl="0" indent="-368300" algn="l" rtl="0">
              <a:lnSpc>
                <a:spcPct val="90000"/>
              </a:lnSpc>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a:p>
            <a:pPr marL="571500" marR="0" lvl="0" indent="-571500" algn="l" rtl="0">
              <a:lnSpc>
                <a:spcPct val="90000"/>
              </a:lnSpc>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Les élèves ne connaissent pas l’histoire de Peau d’âne, d’où la possibilité d’inventer une histoire à partir d’un choix d’images avant de lire le texte.</a:t>
            </a:r>
            <a:endParaRPr sz="3200">
              <a:solidFill>
                <a:schemeClr val="dk1"/>
              </a:solidFill>
              <a:latin typeface="Calibri"/>
              <a:ea typeface="Calibri"/>
              <a:cs typeface="Calibri"/>
              <a:sym typeface="Calibri"/>
            </a:endParaRPr>
          </a:p>
          <a:p>
            <a:pPr marL="571500" marR="0" lvl="0" indent="-571500" algn="l" rtl="0">
              <a:lnSpc>
                <a:spcPct val="90000"/>
              </a:lnSpc>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Si on leur donne trop peu de critères, ils s’ennuient.  Ils passent leur temps à réfléchir à des détails sans importance.  Il faudrait penser à des contraintes qui facilitent la création et la rendent agréable.</a:t>
            </a:r>
            <a:endParaRPr/>
          </a:p>
          <a:p>
            <a:pPr marL="571500" marR="0" lvl="0" indent="-571500" algn="l" rtl="0">
              <a:lnSpc>
                <a:spcPct val="90000"/>
              </a:lnSpc>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Il faudrait penser à la longueur (5 phrases?)</a:t>
            </a:r>
            <a:endParaRPr/>
          </a:p>
          <a:p>
            <a:pPr marL="571500" marR="0" lvl="0" indent="-571500" algn="l" rtl="0">
              <a:lnSpc>
                <a:spcPct val="90000"/>
              </a:lnSpc>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Il faudrait leur donner quelques expression utiles et quelques mots de vocabulaire</a:t>
            </a:r>
            <a:endParaRPr sz="32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ctrTitle"/>
          </p:nvPr>
        </p:nvSpPr>
        <p:spPr>
          <a:xfrm>
            <a:off x="1893454" y="-73891"/>
            <a:ext cx="9208655" cy="775856"/>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Vocabulaire et expressions utiles</a:t>
            </a:r>
            <a:endParaRPr sz="4400" b="0" i="0" u="none" strike="noStrike" cap="none">
              <a:solidFill>
                <a:schemeClr val="dk1"/>
              </a:solidFill>
              <a:latin typeface="Calibri"/>
              <a:ea typeface="Calibri"/>
              <a:cs typeface="Calibri"/>
              <a:sym typeface="Calibri"/>
            </a:endParaRPr>
          </a:p>
        </p:txBody>
      </p:sp>
      <p:sp>
        <p:nvSpPr>
          <p:cNvPr id="176" name="Shape 176"/>
          <p:cNvSpPr/>
          <p:nvPr/>
        </p:nvSpPr>
        <p:spPr>
          <a:xfrm>
            <a:off x="711200" y="868220"/>
            <a:ext cx="4331855" cy="6076985"/>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600">
                <a:solidFill>
                  <a:schemeClr val="dk1"/>
                </a:solidFill>
                <a:latin typeface="Calibri"/>
                <a:ea typeface="Calibri"/>
                <a:cs typeface="Calibri"/>
                <a:sym typeface="Calibri"/>
              </a:rPr>
              <a:t>Il était une fois → Once upon a time</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ensuite, et puis → then, and then</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à ce moment-là → at that moment</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ce jour-là → that day</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tout à coup → all of a sudden</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raconter → to tell a story</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un conte de fées → a fairy tale</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ensorceler, jeter un sort (à) → to cast a spell (on)</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un charme → a magic spell</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la magie → magic</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magique → magic</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une baguette magique → a magic wand</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une malédiction → a curse</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faire la cour (à) → to court, woo</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faire peur (à) → to frighten</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faire semblant (de) → to pretend (to)</a:t>
            </a:r>
            <a:endParaRPr sz="1600">
              <a:solidFill>
                <a:schemeClr val="dk1"/>
              </a:solidFill>
              <a:latin typeface="Calibri"/>
              <a:ea typeface="Calibri"/>
              <a:cs typeface="Calibri"/>
              <a:sym typeface="Calibri"/>
            </a:endParaRPr>
          </a:p>
        </p:txBody>
      </p:sp>
      <p:sp>
        <p:nvSpPr>
          <p:cNvPr id="177" name="Shape 177"/>
          <p:cNvSpPr/>
          <p:nvPr/>
        </p:nvSpPr>
        <p:spPr>
          <a:xfrm>
            <a:off x="6289964" y="868220"/>
            <a:ext cx="6096000" cy="5114605"/>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600">
                <a:solidFill>
                  <a:schemeClr val="dk1"/>
                </a:solidFill>
                <a:latin typeface="Calibri"/>
                <a:ea typeface="Calibri"/>
                <a:cs typeface="Calibri"/>
                <a:sym typeface="Calibri"/>
              </a:rPr>
              <a:t>un roi → a king</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une reine → a queen</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une princesse → a princess</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un prince → a prince</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un chevalier →  a knight</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un âne → a donkey</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une peau → skin, hide of an animal</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une fée → a fairy</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une bonne fée → a fairy godmother</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une marâtre → a wicked stepmother</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une sorcière → a witch</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un sorcier → a wizard</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un fantôme → a ghost</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a:solidFill>
                  <a:schemeClr val="dk1"/>
                </a:solidFill>
                <a:latin typeface="Calibri"/>
                <a:ea typeface="Calibri"/>
                <a:cs typeface="Calibri"/>
                <a:sym typeface="Calibri"/>
              </a:rPr>
              <a:t>une marraine → a godmother</a:t>
            </a:r>
            <a:endParaRPr sz="16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Shape 182"/>
          <p:cNvPicPr preferRelativeResize="0"/>
          <p:nvPr/>
        </p:nvPicPr>
        <p:blipFill rotWithShape="1">
          <a:blip r:embed="rId3">
            <a:alphaModFix/>
          </a:blip>
          <a:srcRect/>
          <a:stretch/>
        </p:blipFill>
        <p:spPr>
          <a:xfrm>
            <a:off x="202376" y="1426338"/>
            <a:ext cx="2247357" cy="3205038"/>
          </a:xfrm>
          <a:prstGeom prst="rect">
            <a:avLst/>
          </a:prstGeom>
          <a:noFill/>
          <a:ln>
            <a:noFill/>
          </a:ln>
        </p:spPr>
      </p:pic>
      <p:pic>
        <p:nvPicPr>
          <p:cNvPr id="183" name="Shape 183"/>
          <p:cNvPicPr preferRelativeResize="0"/>
          <p:nvPr/>
        </p:nvPicPr>
        <p:blipFill rotWithShape="1">
          <a:blip r:embed="rId4">
            <a:alphaModFix/>
          </a:blip>
          <a:srcRect/>
          <a:stretch/>
        </p:blipFill>
        <p:spPr>
          <a:xfrm>
            <a:off x="2524135" y="2020793"/>
            <a:ext cx="2189958" cy="3295779"/>
          </a:xfrm>
          <a:prstGeom prst="rect">
            <a:avLst/>
          </a:prstGeom>
          <a:noFill/>
          <a:ln>
            <a:noFill/>
          </a:ln>
        </p:spPr>
      </p:pic>
      <p:pic>
        <p:nvPicPr>
          <p:cNvPr id="184" name="Shape 184"/>
          <p:cNvPicPr preferRelativeResize="0"/>
          <p:nvPr/>
        </p:nvPicPr>
        <p:blipFill rotWithShape="1">
          <a:blip r:embed="rId5">
            <a:alphaModFix/>
          </a:blip>
          <a:srcRect/>
          <a:stretch/>
        </p:blipFill>
        <p:spPr>
          <a:xfrm>
            <a:off x="4788495" y="1390079"/>
            <a:ext cx="2146695" cy="3241297"/>
          </a:xfrm>
          <a:prstGeom prst="rect">
            <a:avLst/>
          </a:prstGeom>
          <a:noFill/>
          <a:ln>
            <a:noFill/>
          </a:ln>
        </p:spPr>
      </p:pic>
      <p:pic>
        <p:nvPicPr>
          <p:cNvPr id="185" name="Shape 185"/>
          <p:cNvPicPr preferRelativeResize="0"/>
          <p:nvPr/>
        </p:nvPicPr>
        <p:blipFill rotWithShape="1">
          <a:blip r:embed="rId6">
            <a:alphaModFix/>
          </a:blip>
          <a:srcRect/>
          <a:stretch/>
        </p:blipFill>
        <p:spPr>
          <a:xfrm>
            <a:off x="9297427" y="1390079"/>
            <a:ext cx="2174897" cy="3311282"/>
          </a:xfrm>
          <a:prstGeom prst="rect">
            <a:avLst/>
          </a:prstGeom>
          <a:noFill/>
          <a:ln>
            <a:noFill/>
          </a:ln>
        </p:spPr>
      </p:pic>
      <p:pic>
        <p:nvPicPr>
          <p:cNvPr id="186" name="Shape 186"/>
          <p:cNvPicPr preferRelativeResize="0"/>
          <p:nvPr/>
        </p:nvPicPr>
        <p:blipFill rotWithShape="1">
          <a:blip r:embed="rId7">
            <a:alphaModFix/>
          </a:blip>
          <a:srcRect/>
          <a:stretch/>
        </p:blipFill>
        <p:spPr>
          <a:xfrm>
            <a:off x="7009592" y="2020793"/>
            <a:ext cx="2167233" cy="3335040"/>
          </a:xfrm>
          <a:prstGeom prst="rect">
            <a:avLst/>
          </a:prstGeom>
          <a:noFill/>
          <a:ln>
            <a:noFill/>
          </a:ln>
        </p:spPr>
      </p:pic>
      <p:sp>
        <p:nvSpPr>
          <p:cNvPr id="187" name="Shape 187"/>
          <p:cNvSpPr txBox="1"/>
          <p:nvPr/>
        </p:nvSpPr>
        <p:spPr>
          <a:xfrm>
            <a:off x="2604654" y="221673"/>
            <a:ext cx="6973455"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Exercice fait en cours : Histoire 1</a:t>
            </a:r>
            <a:endParaRPr sz="40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Shape 192"/>
          <p:cNvPicPr preferRelativeResize="0"/>
          <p:nvPr/>
        </p:nvPicPr>
        <p:blipFill rotWithShape="1">
          <a:blip r:embed="rId3">
            <a:alphaModFix/>
          </a:blip>
          <a:srcRect/>
          <a:stretch/>
        </p:blipFill>
        <p:spPr>
          <a:xfrm>
            <a:off x="790864" y="740209"/>
            <a:ext cx="3768408" cy="5374264"/>
          </a:xfrm>
          <a:prstGeom prst="rect">
            <a:avLst/>
          </a:prstGeom>
          <a:noFill/>
          <a:ln>
            <a:noFill/>
          </a:ln>
        </p:spPr>
      </p:pic>
      <p:sp>
        <p:nvSpPr>
          <p:cNvPr id="193" name="Shape 193"/>
          <p:cNvSpPr/>
          <p:nvPr/>
        </p:nvSpPr>
        <p:spPr>
          <a:xfrm>
            <a:off x="4775200" y="1689781"/>
            <a:ext cx="6096000" cy="2166875"/>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a:solidFill>
                  <a:schemeClr val="dk1"/>
                </a:solidFill>
                <a:latin typeface="Carme"/>
                <a:ea typeface="Carme"/>
                <a:cs typeface="Carme"/>
                <a:sym typeface="Carme"/>
              </a:rPr>
              <a:t>Il était une fois des haricots magiques.  Il y avait deux frères qui cherchaient des haricots magiques à donner à la princesse.  Et aussi il y avait un âne qui mangeait des haricots tout le temps.  Un jour l’âne mangeait des haricots bizarres et puis il a fait des crottes.  Dans les crottes, les frères n’ont pas trouvé les haricots magiques mais à la place ils ont trouvé du fil d’or magique.</a:t>
            </a:r>
            <a:endParaRPr sz="20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p:cNvPicPr preferRelativeResize="0"/>
          <p:nvPr/>
        </p:nvPicPr>
        <p:blipFill rotWithShape="1">
          <a:blip r:embed="rId3">
            <a:alphaModFix/>
          </a:blip>
          <a:srcRect/>
          <a:stretch/>
        </p:blipFill>
        <p:spPr>
          <a:xfrm>
            <a:off x="957696" y="625764"/>
            <a:ext cx="3561180" cy="5359400"/>
          </a:xfrm>
          <a:prstGeom prst="rect">
            <a:avLst/>
          </a:prstGeom>
          <a:noFill/>
          <a:ln>
            <a:noFill/>
          </a:ln>
        </p:spPr>
      </p:pic>
      <p:sp>
        <p:nvSpPr>
          <p:cNvPr id="199" name="Shape 199"/>
          <p:cNvSpPr/>
          <p:nvPr/>
        </p:nvSpPr>
        <p:spPr>
          <a:xfrm>
            <a:off x="4682836" y="1434952"/>
            <a:ext cx="6096000" cy="1870512"/>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a:solidFill>
                  <a:schemeClr val="dk1"/>
                </a:solidFill>
                <a:latin typeface="Carme"/>
                <a:ea typeface="Carme"/>
                <a:cs typeface="Carme"/>
                <a:sym typeface="Carme"/>
              </a:rPr>
              <a:t>Un jour, les couturiers royaux sont entrés dans la chambre de la princesse.  Ils lui ont donné la robe qu’ils ont préparée pour son mariage.  Elle a regardé la robe et elle l’a détestée.  Il lui restait une heure avant le mariage et elle devait trouver une nouvelle robe !  Ensuite, elle est partie du palais.</a:t>
            </a:r>
            <a:endParaRPr sz="20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Shape 204"/>
          <p:cNvPicPr preferRelativeResize="0"/>
          <p:nvPr/>
        </p:nvPicPr>
        <p:blipFill rotWithShape="1">
          <a:blip r:embed="rId3">
            <a:alphaModFix/>
          </a:blip>
          <a:srcRect/>
          <a:stretch/>
        </p:blipFill>
        <p:spPr>
          <a:xfrm>
            <a:off x="772969" y="579294"/>
            <a:ext cx="3727094" cy="5627543"/>
          </a:xfrm>
          <a:prstGeom prst="rect">
            <a:avLst/>
          </a:prstGeom>
          <a:noFill/>
          <a:ln>
            <a:noFill/>
          </a:ln>
        </p:spPr>
      </p:pic>
      <p:sp>
        <p:nvSpPr>
          <p:cNvPr id="205" name="Shape 205"/>
          <p:cNvSpPr/>
          <p:nvPr/>
        </p:nvSpPr>
        <p:spPr>
          <a:xfrm>
            <a:off x="4821382" y="1643998"/>
            <a:ext cx="6096000" cy="1870512"/>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a:solidFill>
                  <a:schemeClr val="dk1"/>
                </a:solidFill>
                <a:latin typeface="Carme"/>
                <a:ea typeface="Carme"/>
                <a:cs typeface="Carme"/>
                <a:sym typeface="Carme"/>
              </a:rPr>
              <a:t>Et puis, elle a couru sous le ciel noir.  Elle avait peur mais parce qu’elle était sorcière, elle savait comment se protéger.  Avec la peau de l’âne, elle pouvait se déguiser si bien que personne ne pouvait la reconnaître.  Parce que la peau de l’âne magique lui a permis de courir plus vite, elle a couru comme le vent.  Le temps fuyait.</a:t>
            </a:r>
            <a:endParaRPr sz="20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Shape 210"/>
          <p:cNvPicPr preferRelativeResize="0"/>
          <p:nvPr/>
        </p:nvPicPr>
        <p:blipFill rotWithShape="1">
          <a:blip r:embed="rId3">
            <a:alphaModFix/>
          </a:blip>
          <a:srcRect/>
          <a:stretch/>
        </p:blipFill>
        <p:spPr>
          <a:xfrm>
            <a:off x="662709" y="565582"/>
            <a:ext cx="3810000" cy="5800725"/>
          </a:xfrm>
          <a:prstGeom prst="rect">
            <a:avLst/>
          </a:prstGeom>
          <a:noFill/>
          <a:ln>
            <a:noFill/>
          </a:ln>
        </p:spPr>
      </p:pic>
      <p:sp>
        <p:nvSpPr>
          <p:cNvPr id="211" name="Shape 211"/>
          <p:cNvSpPr/>
          <p:nvPr/>
        </p:nvSpPr>
        <p:spPr>
          <a:xfrm>
            <a:off x="4655127" y="1726327"/>
            <a:ext cx="6096000" cy="2463238"/>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a:solidFill>
                  <a:schemeClr val="dk1"/>
                </a:solidFill>
                <a:latin typeface="Carme"/>
                <a:ea typeface="Carme"/>
                <a:cs typeface="Carme"/>
                <a:sym typeface="Carme"/>
              </a:rPr>
              <a:t>C’était l’après-midi.  Elle voulait changer de nom.  Elle voulait s’appeler Karen.  Karen a oublié ses chaussures et ses chaussettes quand elle fumait un paquet de cigarettes à la campagne.  Pourquoi ?  Parce qu’elle était très triste.  C’était une femme très triste.  Parce qu’elle était triste, elle a décidé de faire une pizza magique.  Ensuite, elle a mangé la pizza et puis elle a dansé et elle a chanté jusqu’à ce qu’elle soit morte.  FIN</a:t>
            </a:r>
            <a:endParaRPr sz="20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ctrTitle"/>
          </p:nvPr>
        </p:nvSpPr>
        <p:spPr>
          <a:xfrm>
            <a:off x="1417780" y="221673"/>
            <a:ext cx="9144000" cy="10069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5400"/>
              <a:buFont typeface="Calibri"/>
              <a:buNone/>
            </a:pPr>
            <a:r>
              <a:rPr lang="en-US" sz="5400" b="0" i="0" u="none" strike="noStrike" cap="none">
                <a:solidFill>
                  <a:schemeClr val="dk1"/>
                </a:solidFill>
                <a:latin typeface="Calibri"/>
                <a:ea typeface="Calibri"/>
                <a:cs typeface="Calibri"/>
                <a:sym typeface="Calibri"/>
              </a:rPr>
              <a:t>Pourquoi les contes de Perrault?</a:t>
            </a:r>
            <a:endParaRPr sz="5400" b="0" i="0" u="none" strike="noStrike" cap="none">
              <a:solidFill>
                <a:schemeClr val="dk1"/>
              </a:solidFill>
              <a:latin typeface="Calibri"/>
              <a:ea typeface="Calibri"/>
              <a:cs typeface="Calibri"/>
              <a:sym typeface="Calibri"/>
            </a:endParaRPr>
          </a:p>
        </p:txBody>
      </p:sp>
      <p:sp>
        <p:nvSpPr>
          <p:cNvPr id="96" name="Shape 96"/>
          <p:cNvSpPr txBox="1">
            <a:spLocks noGrp="1"/>
          </p:cNvSpPr>
          <p:nvPr>
            <p:ph type="subTitle" idx="1"/>
          </p:nvPr>
        </p:nvSpPr>
        <p:spPr>
          <a:xfrm>
            <a:off x="1071416" y="1588798"/>
            <a:ext cx="9836727" cy="4119273"/>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Les étudiants connaissent déjà l’histoire (ou bien ils en connaissent une des versions).  Suivant cette logique, je leur conseille souvent de lire </a:t>
            </a:r>
            <a:r>
              <a:rPr lang="en-US" sz="2400" b="0" i="1" u="none" strike="noStrike" cap="none">
                <a:solidFill>
                  <a:schemeClr val="dk1"/>
                </a:solidFill>
                <a:latin typeface="Calibri"/>
                <a:ea typeface="Calibri"/>
                <a:cs typeface="Calibri"/>
                <a:sym typeface="Calibri"/>
              </a:rPr>
              <a:t>Harry Potter </a:t>
            </a:r>
            <a:r>
              <a:rPr lang="en-US" sz="2400" b="0" i="0" u="none" strike="noStrike" cap="none">
                <a:solidFill>
                  <a:schemeClr val="dk1"/>
                </a:solidFill>
                <a:latin typeface="Calibri"/>
                <a:ea typeface="Calibri"/>
                <a:cs typeface="Calibri"/>
                <a:sym typeface="Calibri"/>
              </a:rPr>
              <a:t>en VF.</a:t>
            </a:r>
            <a:endParaRPr/>
          </a:p>
          <a:p>
            <a:pPr marL="342900" marR="0" lvl="0" indent="-342900" algn="l" rtl="0">
              <a:lnSpc>
                <a:spcPct val="8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Même si les histoires sont connues, ils ne connaissent pas la version Perrault donc il y a des surprises qui les attendent</a:t>
            </a:r>
            <a:endParaRPr sz="2400" b="0" i="0" u="none" strike="noStrike" cap="none">
              <a:solidFill>
                <a:schemeClr val="dk1"/>
              </a:solidFill>
              <a:latin typeface="Calibri"/>
              <a:ea typeface="Calibri"/>
              <a:cs typeface="Calibri"/>
              <a:sym typeface="Calibri"/>
            </a:endParaRPr>
          </a:p>
          <a:p>
            <a:pPr marL="800100" marR="0" lvl="1" indent="-342900" algn="l" rtl="0">
              <a:lnSpc>
                <a:spcPct val="8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Le petit chaperon rouge meurt et reste morte.  C’est la version Grimm où on ouvre le ventre du loup pour sauver la grand-mère et la petite fille.</a:t>
            </a:r>
            <a:endParaRPr sz="2000" b="0" i="0" u="none" strike="noStrike" cap="none">
              <a:solidFill>
                <a:schemeClr val="dk1"/>
              </a:solidFill>
              <a:latin typeface="Calibri"/>
              <a:ea typeface="Calibri"/>
              <a:cs typeface="Calibri"/>
              <a:sym typeface="Calibri"/>
            </a:endParaRPr>
          </a:p>
          <a:p>
            <a:pPr marL="800100" marR="0" lvl="1" indent="-342900" algn="l" rtl="0">
              <a:lnSpc>
                <a:spcPct val="8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La belle au bois dormant contient une deuxième partie où la mère du prince, qui est ogresse, veut manger ses petits-enfants et sa belle-fille.  A la fin du conte elle se suicide en se jetant dans une cuve remplie de crapauds et de serpents.</a:t>
            </a:r>
            <a:endParaRPr/>
          </a:p>
          <a:p>
            <a:pPr marL="342900" marR="0" lvl="0" indent="-342900" algn="l" rtl="0">
              <a:lnSpc>
                <a:spcPct val="8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On peut dire aux étudiants qu’ils abordent de la vraie littérature, écrite dans un style soigné et destinée à un lectorat aristocratique.</a:t>
            </a:r>
            <a:endParaRPr/>
          </a:p>
          <a:p>
            <a:pPr marL="2286000" marR="0" lvl="5" indent="0" algn="l" rtl="0">
              <a:lnSpc>
                <a:spcPct val="80000"/>
              </a:lnSpc>
              <a:spcBef>
                <a:spcPts val="5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342900" marR="0" lvl="0" indent="-190500" algn="l" rtl="0">
              <a:lnSpc>
                <a:spcPct val="8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Shape 216"/>
          <p:cNvPicPr preferRelativeResize="0"/>
          <p:nvPr/>
        </p:nvPicPr>
        <p:blipFill rotWithShape="1">
          <a:blip r:embed="rId3">
            <a:alphaModFix/>
          </a:blip>
          <a:srcRect/>
          <a:stretch/>
        </p:blipFill>
        <p:spPr>
          <a:xfrm>
            <a:off x="202376" y="1426338"/>
            <a:ext cx="2247357" cy="3205038"/>
          </a:xfrm>
          <a:prstGeom prst="rect">
            <a:avLst/>
          </a:prstGeom>
          <a:noFill/>
          <a:ln>
            <a:noFill/>
          </a:ln>
        </p:spPr>
      </p:pic>
      <p:pic>
        <p:nvPicPr>
          <p:cNvPr id="217" name="Shape 217"/>
          <p:cNvPicPr preferRelativeResize="0"/>
          <p:nvPr/>
        </p:nvPicPr>
        <p:blipFill rotWithShape="1">
          <a:blip r:embed="rId4">
            <a:alphaModFix/>
          </a:blip>
          <a:srcRect/>
          <a:stretch/>
        </p:blipFill>
        <p:spPr>
          <a:xfrm>
            <a:off x="2524135" y="2020793"/>
            <a:ext cx="2189958" cy="3295779"/>
          </a:xfrm>
          <a:prstGeom prst="rect">
            <a:avLst/>
          </a:prstGeom>
          <a:noFill/>
          <a:ln>
            <a:noFill/>
          </a:ln>
        </p:spPr>
      </p:pic>
      <p:pic>
        <p:nvPicPr>
          <p:cNvPr id="218" name="Shape 218"/>
          <p:cNvPicPr preferRelativeResize="0"/>
          <p:nvPr/>
        </p:nvPicPr>
        <p:blipFill rotWithShape="1">
          <a:blip r:embed="rId5">
            <a:alphaModFix/>
          </a:blip>
          <a:srcRect/>
          <a:stretch/>
        </p:blipFill>
        <p:spPr>
          <a:xfrm>
            <a:off x="4788495" y="1390079"/>
            <a:ext cx="2146695" cy="3241297"/>
          </a:xfrm>
          <a:prstGeom prst="rect">
            <a:avLst/>
          </a:prstGeom>
          <a:noFill/>
          <a:ln>
            <a:noFill/>
          </a:ln>
        </p:spPr>
      </p:pic>
      <p:pic>
        <p:nvPicPr>
          <p:cNvPr id="219" name="Shape 219"/>
          <p:cNvPicPr preferRelativeResize="0"/>
          <p:nvPr/>
        </p:nvPicPr>
        <p:blipFill rotWithShape="1">
          <a:blip r:embed="rId6">
            <a:alphaModFix/>
          </a:blip>
          <a:srcRect/>
          <a:stretch/>
        </p:blipFill>
        <p:spPr>
          <a:xfrm>
            <a:off x="7052855" y="2020793"/>
            <a:ext cx="2174897" cy="3311282"/>
          </a:xfrm>
          <a:prstGeom prst="rect">
            <a:avLst/>
          </a:prstGeom>
          <a:noFill/>
          <a:ln>
            <a:noFill/>
          </a:ln>
        </p:spPr>
      </p:pic>
      <p:pic>
        <p:nvPicPr>
          <p:cNvPr id="220" name="Shape 220"/>
          <p:cNvPicPr preferRelativeResize="0"/>
          <p:nvPr/>
        </p:nvPicPr>
        <p:blipFill rotWithShape="1">
          <a:blip r:embed="rId7">
            <a:alphaModFix/>
          </a:blip>
          <a:srcRect/>
          <a:stretch/>
        </p:blipFill>
        <p:spPr>
          <a:xfrm>
            <a:off x="9345417" y="1426338"/>
            <a:ext cx="2167233" cy="3335040"/>
          </a:xfrm>
          <a:prstGeom prst="rect">
            <a:avLst/>
          </a:prstGeom>
          <a:noFill/>
          <a:ln>
            <a:noFill/>
          </a:ln>
        </p:spPr>
      </p:pic>
      <p:sp>
        <p:nvSpPr>
          <p:cNvPr id="221" name="Shape 221"/>
          <p:cNvSpPr txBox="1"/>
          <p:nvPr/>
        </p:nvSpPr>
        <p:spPr>
          <a:xfrm>
            <a:off x="2604654" y="221673"/>
            <a:ext cx="6973455"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Exercice fait en cours : Histoire 2</a:t>
            </a:r>
            <a:endParaRPr sz="40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Shape 226"/>
          <p:cNvPicPr preferRelativeResize="0"/>
          <p:nvPr/>
        </p:nvPicPr>
        <p:blipFill rotWithShape="1">
          <a:blip r:embed="rId3">
            <a:alphaModFix/>
          </a:blip>
          <a:srcRect/>
          <a:stretch/>
        </p:blipFill>
        <p:spPr>
          <a:xfrm>
            <a:off x="790864" y="740209"/>
            <a:ext cx="3768408" cy="5374264"/>
          </a:xfrm>
          <a:prstGeom prst="rect">
            <a:avLst/>
          </a:prstGeom>
          <a:noFill/>
          <a:ln>
            <a:noFill/>
          </a:ln>
        </p:spPr>
      </p:pic>
      <p:sp>
        <p:nvSpPr>
          <p:cNvPr id="227" name="Shape 227"/>
          <p:cNvSpPr/>
          <p:nvPr/>
        </p:nvSpPr>
        <p:spPr>
          <a:xfrm>
            <a:off x="4775200" y="2170871"/>
            <a:ext cx="6096000" cy="157414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a:solidFill>
                  <a:schemeClr val="dk1"/>
                </a:solidFill>
                <a:latin typeface="Calibri"/>
                <a:ea typeface="Calibri"/>
                <a:cs typeface="Calibri"/>
                <a:sym typeface="Calibri"/>
              </a:rPr>
              <a:t>Il était une fois un âne.  Cet âne pouvait faire des crottes d’or.  Les gens de la ville ont trouvé cet âne à la campagne et l’on amené à la ville.  Ils adoraient l’âne parce qu’ils ont gagné plus d’argent.  Les gens de la ville ont fait un manteau de caca et d’or.</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Shape 232"/>
          <p:cNvPicPr preferRelativeResize="0"/>
          <p:nvPr/>
        </p:nvPicPr>
        <p:blipFill rotWithShape="1">
          <a:blip r:embed="rId3">
            <a:alphaModFix/>
          </a:blip>
          <a:srcRect/>
          <a:stretch/>
        </p:blipFill>
        <p:spPr>
          <a:xfrm>
            <a:off x="957696" y="625764"/>
            <a:ext cx="3561180" cy="5359400"/>
          </a:xfrm>
          <a:prstGeom prst="rect">
            <a:avLst/>
          </a:prstGeom>
          <a:noFill/>
          <a:ln>
            <a:noFill/>
          </a:ln>
        </p:spPr>
      </p:pic>
      <p:sp>
        <p:nvSpPr>
          <p:cNvPr id="233" name="Shape 233"/>
          <p:cNvSpPr/>
          <p:nvPr/>
        </p:nvSpPr>
        <p:spPr>
          <a:xfrm>
            <a:off x="4775200" y="1689781"/>
            <a:ext cx="6096000"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Un jour, deux hommes sont arrivés au château.  Il y avait une princesse qui devait se marier pour sa famille.  Son père voulait un homme qui pouvait être un roi responsable et fort.  La princesse était indépendante et donc elle ne voulait pas se marier.  Elle cherchait une autre possibilité parce qu’elle n’était pas heureuse.  Elle voulait échapper à ses responsabilités.</a:t>
            </a:r>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p:nvPr/>
        </p:nvPicPr>
        <p:blipFill rotWithShape="1">
          <a:blip r:embed="rId3">
            <a:alphaModFix/>
          </a:blip>
          <a:srcRect/>
          <a:stretch/>
        </p:blipFill>
        <p:spPr>
          <a:xfrm>
            <a:off x="772969" y="579294"/>
            <a:ext cx="3727094" cy="5627543"/>
          </a:xfrm>
          <a:prstGeom prst="rect">
            <a:avLst/>
          </a:prstGeom>
          <a:noFill/>
          <a:ln>
            <a:noFill/>
          </a:ln>
        </p:spPr>
      </p:pic>
      <p:sp>
        <p:nvSpPr>
          <p:cNvPr id="239" name="Shape 239"/>
          <p:cNvSpPr/>
          <p:nvPr/>
        </p:nvSpPr>
        <p:spPr>
          <a:xfrm>
            <a:off x="4747491" y="1818916"/>
            <a:ext cx="6096000" cy="157414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a:solidFill>
                  <a:schemeClr val="dk1"/>
                </a:solidFill>
                <a:latin typeface="Calibri"/>
                <a:ea typeface="Calibri"/>
                <a:cs typeface="Calibri"/>
                <a:sym typeface="Calibri"/>
              </a:rPr>
              <a:t>Un jour, on a tué l’âne.  Elle a mis la peau de l’âne.  Elle a marché vers la mer jusqu’à l’aube.  Quand le jour s’est levé, elle se trouvait dans la mer.  Elle n’a rien mangé pendant le voyage entier.  Elle est arrivée au royaume voisin à l’heure du petit déjeuner.</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Shape 244"/>
          <p:cNvPicPr preferRelativeResize="0"/>
          <p:nvPr/>
        </p:nvPicPr>
        <p:blipFill rotWithShape="1">
          <a:blip r:embed="rId3">
            <a:alphaModFix/>
          </a:blip>
          <a:srcRect/>
          <a:stretch/>
        </p:blipFill>
        <p:spPr>
          <a:xfrm>
            <a:off x="662709" y="565582"/>
            <a:ext cx="3810000" cy="5800725"/>
          </a:xfrm>
          <a:prstGeom prst="rect">
            <a:avLst/>
          </a:prstGeom>
          <a:noFill/>
          <a:ln>
            <a:noFill/>
          </a:ln>
        </p:spPr>
      </p:pic>
      <p:sp>
        <p:nvSpPr>
          <p:cNvPr id="245" name="Shape 245"/>
          <p:cNvSpPr/>
          <p:nvPr/>
        </p:nvSpPr>
        <p:spPr>
          <a:xfrm>
            <a:off x="4895273" y="2004617"/>
            <a:ext cx="6096000" cy="157414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a:solidFill>
                  <a:schemeClr val="dk1"/>
                </a:solidFill>
                <a:latin typeface="Calibri"/>
                <a:ea typeface="Calibri"/>
                <a:cs typeface="Calibri"/>
                <a:sym typeface="Calibri"/>
              </a:rPr>
              <a:t>Un matin, elle a mis sa peau.  Elle a commencé à faire la cuisine.  Elle était sérieuse et calme.  Elle allait mieux parce qu’elle avait plus d’argent parce que la peau magique produisait de l’argent de son derrière.  A ce moment-là, elle pouvait se payer des chaussures.</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Shape 250"/>
          <p:cNvPicPr preferRelativeResize="0"/>
          <p:nvPr/>
        </p:nvPicPr>
        <p:blipFill rotWithShape="1">
          <a:blip r:embed="rId3">
            <a:alphaModFix/>
          </a:blip>
          <a:srcRect/>
          <a:stretch/>
        </p:blipFill>
        <p:spPr>
          <a:xfrm>
            <a:off x="750598" y="541770"/>
            <a:ext cx="3800475" cy="5848350"/>
          </a:xfrm>
          <a:prstGeom prst="rect">
            <a:avLst/>
          </a:prstGeom>
          <a:noFill/>
          <a:ln>
            <a:noFill/>
          </a:ln>
        </p:spPr>
      </p:pic>
      <p:sp>
        <p:nvSpPr>
          <p:cNvPr id="251" name="Shape 251"/>
          <p:cNvSpPr/>
          <p:nvPr/>
        </p:nvSpPr>
        <p:spPr>
          <a:xfrm>
            <a:off x="4922982" y="1986144"/>
            <a:ext cx="6096000" cy="203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Après un voyage très difficile et fatigant, elle est arrivée au palais où elle a rencontré un aristocrate galant.  Elle a demandé d’entrer dans le palais.  Ce n’était pas facile, mais ensuite elle lui a raconté son long voyage.  Il lui a permis d’entrer dans le palais.  Après l’histoire, l’aristocrate était jaloux donc il a étranglé la jeune femme avec la peau et l’a prise.  Mais la peau ne produisait plus d’or donc il s’est suicidé. FIN</a:t>
            </a: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Les illustrations de Gustave Doré accompagnent l’édition de 1862</a:t>
            </a:r>
            <a:endParaRPr sz="4400" b="0" i="0" u="none" strike="noStrike" cap="none">
              <a:solidFill>
                <a:schemeClr val="dk1"/>
              </a:solidFill>
              <a:latin typeface="Calibri"/>
              <a:ea typeface="Calibri"/>
              <a:cs typeface="Calibri"/>
              <a:sym typeface="Calibri"/>
            </a:endParaRPr>
          </a:p>
        </p:txBody>
      </p:sp>
      <p:sp>
        <p:nvSpPr>
          <p:cNvPr id="257" name="Shape 2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590"/>
              <a:buFont typeface="Arial"/>
              <a:buChar char="•"/>
            </a:pPr>
            <a:r>
              <a:rPr lang="en-US" sz="2590" b="0" i="0" u="none" strike="noStrike" cap="none">
                <a:solidFill>
                  <a:schemeClr val="dk1"/>
                </a:solidFill>
                <a:latin typeface="Calibri"/>
                <a:ea typeface="Calibri"/>
                <a:cs typeface="Calibri"/>
                <a:sym typeface="Calibri"/>
              </a:rPr>
              <a:t>Doré avait comme projet d’illustrer toutes les grandes œuvres littéraires.  Il a fait des versions illustrées des œuvres de Rabelais, de Dante, de Perrault, de La Fontaine, et une version de Don Quichotte. </a:t>
            </a:r>
            <a:endParaRPr sz="259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590"/>
              <a:buFont typeface="Arial"/>
              <a:buChar char="•"/>
            </a:pPr>
            <a:r>
              <a:rPr lang="en-US" sz="2590" b="0" i="0" u="none" strike="noStrike" cap="none">
                <a:solidFill>
                  <a:schemeClr val="dk1"/>
                </a:solidFill>
                <a:latin typeface="Calibri"/>
                <a:ea typeface="Calibri"/>
                <a:cs typeface="Calibri"/>
                <a:sym typeface="Calibri"/>
              </a:rPr>
              <a:t>Son projet s’inscrit dans un mouvement général de promotion d</a:t>
            </a:r>
            <a:r>
              <a:rPr lang="en-US" sz="2590"/>
              <a:t>u</a:t>
            </a:r>
            <a:r>
              <a:rPr lang="en-US" sz="2590" b="0" i="0" u="none" strike="noStrike" cap="none">
                <a:solidFill>
                  <a:schemeClr val="dk1"/>
                </a:solidFill>
                <a:latin typeface="Calibri"/>
                <a:ea typeface="Calibri"/>
                <a:cs typeface="Calibri"/>
                <a:sym typeface="Calibri"/>
              </a:rPr>
              <a:t> livre illustré.</a:t>
            </a:r>
            <a:endParaRPr sz="259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590"/>
              <a:buFont typeface="Arial"/>
              <a:buChar char="•"/>
            </a:pPr>
            <a:r>
              <a:rPr lang="en-US" sz="2590" b="0" i="0" u="none" strike="noStrike" cap="none">
                <a:solidFill>
                  <a:schemeClr val="dk1"/>
                </a:solidFill>
                <a:latin typeface="Calibri"/>
                <a:ea typeface="Calibri"/>
                <a:cs typeface="Calibri"/>
                <a:sym typeface="Calibri"/>
              </a:rPr>
              <a:t>La version illustrée de Doré contient une version en prose de </a:t>
            </a:r>
            <a:r>
              <a:rPr lang="en-US" sz="2590" b="0" i="1" u="none" strike="noStrike" cap="none">
                <a:solidFill>
                  <a:schemeClr val="dk1"/>
                </a:solidFill>
                <a:latin typeface="Calibri"/>
                <a:ea typeface="Calibri"/>
                <a:cs typeface="Calibri"/>
                <a:sym typeface="Calibri"/>
              </a:rPr>
              <a:t>Peau d’âne</a:t>
            </a:r>
            <a:r>
              <a:rPr lang="en-US" sz="2590" b="0" i="0" u="none" strike="noStrike" cap="none">
                <a:solidFill>
                  <a:schemeClr val="dk1"/>
                </a:solidFill>
                <a:latin typeface="Calibri"/>
                <a:ea typeface="Calibri"/>
                <a:cs typeface="Calibri"/>
                <a:sym typeface="Calibri"/>
              </a:rPr>
              <a:t>, (1781, attribuée à Perrault) par laquelle on connaissait ce conte au XIXème siècle.  Cette version présente des différences notables qui vont dans le sens de la morale.  Le thème de l’inceste notamment est édulcoré : le père n’est pas réellement responsable de son désir pour sa fille, c’est la faute d’un druide maléfique qui l’encourage dans ses vices.</a:t>
            </a:r>
            <a:endParaRPr sz="2590" b="0" i="0" u="none" strike="noStrike" cap="non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Les deux frontispices 1697 et 1862</a:t>
            </a:r>
            <a:endParaRPr sz="4400" b="0" i="0" u="none" strike="noStrike" cap="none">
              <a:solidFill>
                <a:schemeClr val="dk1"/>
              </a:solidFill>
              <a:latin typeface="Calibri"/>
              <a:ea typeface="Calibri"/>
              <a:cs typeface="Calibri"/>
              <a:sym typeface="Calibri"/>
            </a:endParaRPr>
          </a:p>
        </p:txBody>
      </p:sp>
      <p:pic>
        <p:nvPicPr>
          <p:cNvPr id="263" name="Shape 263"/>
          <p:cNvPicPr preferRelativeResize="0"/>
          <p:nvPr/>
        </p:nvPicPr>
        <p:blipFill rotWithShape="1">
          <a:blip r:embed="rId3">
            <a:alphaModFix/>
          </a:blip>
          <a:srcRect/>
          <a:stretch/>
        </p:blipFill>
        <p:spPr>
          <a:xfrm>
            <a:off x="1731091" y="1690688"/>
            <a:ext cx="3487455" cy="4913886"/>
          </a:xfrm>
          <a:prstGeom prst="rect">
            <a:avLst/>
          </a:prstGeom>
          <a:noFill/>
          <a:ln>
            <a:noFill/>
          </a:ln>
        </p:spPr>
      </p:pic>
      <p:pic>
        <p:nvPicPr>
          <p:cNvPr id="264" name="Shape 264"/>
          <p:cNvPicPr preferRelativeResize="0"/>
          <p:nvPr/>
        </p:nvPicPr>
        <p:blipFill rotWithShape="1">
          <a:blip r:embed="rId4">
            <a:alphaModFix/>
          </a:blip>
          <a:srcRect/>
          <a:stretch/>
        </p:blipFill>
        <p:spPr>
          <a:xfrm>
            <a:off x="6111437" y="1688491"/>
            <a:ext cx="3946963" cy="491608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p:nvPr/>
        </p:nvSpPr>
        <p:spPr>
          <a:xfrm>
            <a:off x="1560945" y="5934670"/>
            <a:ext cx="10030691"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Les grands de l’Etat s’assemblèrent &amp; vinrent en corps prier le roi de se remarier.  Cette proposition lui parut dure.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70" name="Shape 270"/>
          <p:cNvPicPr preferRelativeResize="0"/>
          <p:nvPr/>
        </p:nvPicPr>
        <p:blipFill rotWithShape="1">
          <a:blip r:embed="rId3">
            <a:alphaModFix/>
          </a:blip>
          <a:srcRect/>
          <a:stretch/>
        </p:blipFill>
        <p:spPr>
          <a:xfrm>
            <a:off x="421238" y="596647"/>
            <a:ext cx="6155052" cy="4935935"/>
          </a:xfrm>
          <a:prstGeom prst="rect">
            <a:avLst/>
          </a:prstGeom>
          <a:noFill/>
          <a:ln>
            <a:noFill/>
          </a:ln>
        </p:spPr>
      </p:pic>
      <p:pic>
        <p:nvPicPr>
          <p:cNvPr id="271" name="Shape 271"/>
          <p:cNvPicPr preferRelativeResize="0"/>
          <p:nvPr/>
        </p:nvPicPr>
        <p:blipFill rotWithShape="1">
          <a:blip r:embed="rId4">
            <a:alphaModFix/>
          </a:blip>
          <a:srcRect/>
          <a:stretch/>
        </p:blipFill>
        <p:spPr>
          <a:xfrm>
            <a:off x="6749472" y="1389802"/>
            <a:ext cx="4971388" cy="33496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568903" y="5938983"/>
            <a:ext cx="5237018" cy="7894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Le roi, qui s'était mis en tête ce bizarre projet, avait consulté un vieux druide. </a:t>
            </a:r>
            <a:endParaRPr sz="2400" b="0" i="0" u="none" strike="noStrike" cap="none">
              <a:solidFill>
                <a:schemeClr val="dk1"/>
              </a:solidFill>
              <a:latin typeface="Calibri"/>
              <a:ea typeface="Calibri"/>
              <a:cs typeface="Calibri"/>
              <a:sym typeface="Calibri"/>
            </a:endParaRPr>
          </a:p>
        </p:txBody>
      </p:sp>
      <p:pic>
        <p:nvPicPr>
          <p:cNvPr id="277" name="Shape 277"/>
          <p:cNvPicPr preferRelativeResize="0"/>
          <p:nvPr/>
        </p:nvPicPr>
        <p:blipFill rotWithShape="1">
          <a:blip r:embed="rId3">
            <a:alphaModFix/>
          </a:blip>
          <a:srcRect/>
          <a:stretch/>
        </p:blipFill>
        <p:spPr>
          <a:xfrm>
            <a:off x="568903" y="244763"/>
            <a:ext cx="4558114" cy="5694220"/>
          </a:xfrm>
          <a:prstGeom prst="rect">
            <a:avLst/>
          </a:prstGeom>
          <a:noFill/>
          <a:ln>
            <a:noFill/>
          </a:ln>
        </p:spPr>
      </p:pic>
      <p:pic>
        <p:nvPicPr>
          <p:cNvPr id="278" name="Shape 278"/>
          <p:cNvPicPr preferRelativeResize="0"/>
          <p:nvPr/>
        </p:nvPicPr>
        <p:blipFill rotWithShape="1">
          <a:blip r:embed="rId4">
            <a:alphaModFix/>
          </a:blip>
          <a:srcRect/>
          <a:stretch/>
        </p:blipFill>
        <p:spPr>
          <a:xfrm>
            <a:off x="5531283" y="906607"/>
            <a:ext cx="6093549" cy="42011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Shape 101"/>
          <p:cNvPicPr preferRelativeResize="0"/>
          <p:nvPr/>
        </p:nvPicPr>
        <p:blipFill rotWithShape="1">
          <a:blip r:embed="rId3">
            <a:alphaModFix/>
          </a:blip>
          <a:srcRect/>
          <a:stretch/>
        </p:blipFill>
        <p:spPr>
          <a:xfrm>
            <a:off x="1404504" y="406400"/>
            <a:ext cx="3980296" cy="5805903"/>
          </a:xfrm>
          <a:prstGeom prst="rect">
            <a:avLst/>
          </a:prstGeom>
          <a:noFill/>
          <a:ln>
            <a:noFill/>
          </a:ln>
        </p:spPr>
      </p:pic>
      <p:sp>
        <p:nvSpPr>
          <p:cNvPr id="102" name="Shape 102"/>
          <p:cNvSpPr txBox="1"/>
          <p:nvPr/>
        </p:nvSpPr>
        <p:spPr>
          <a:xfrm>
            <a:off x="5800436" y="646545"/>
            <a:ext cx="5689600" cy="286232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Parlez-leur de l’initiative “Un livre pour l’été” et dites-leur qu’ils suivent le même programme que les élèves en France.  Cette édition gratuite se trouve facilement en ligne en pdf.</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L’édition « Un livre pour l’été 2011 » pour les élèves de CM1 se trouve facilement en ligne en PDF.  Cette édition contient les images d’Epinal qui suivent ainsi que des gravures de Gustave Doré (pour d’autres contes, pas pour Peau d’âne).</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p:nvPr/>
        </p:nvSpPr>
        <p:spPr>
          <a:xfrm>
            <a:off x="0" y="6006686"/>
            <a:ext cx="6113504" cy="68505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a:solidFill>
                  <a:schemeClr val="dk1"/>
                </a:solidFill>
                <a:latin typeface="Calibri"/>
                <a:ea typeface="Calibri"/>
                <a:cs typeface="Calibri"/>
                <a:sym typeface="Calibri"/>
              </a:rPr>
              <a:t>« La jeune princesse, outrée d’une vive douleur, n’imagina rien autre chose que d’aller trouver la fée des Lilas, sa marraine. »</a:t>
            </a:r>
            <a:endParaRPr sz="1800">
              <a:solidFill>
                <a:schemeClr val="dk1"/>
              </a:solidFill>
              <a:latin typeface="Calibri"/>
              <a:ea typeface="Calibri"/>
              <a:cs typeface="Calibri"/>
              <a:sym typeface="Calibri"/>
            </a:endParaRPr>
          </a:p>
        </p:txBody>
      </p:sp>
      <p:pic>
        <p:nvPicPr>
          <p:cNvPr id="284" name="Shape 284"/>
          <p:cNvPicPr preferRelativeResize="0"/>
          <p:nvPr/>
        </p:nvPicPr>
        <p:blipFill rotWithShape="1">
          <a:blip r:embed="rId3">
            <a:alphaModFix/>
          </a:blip>
          <a:srcRect/>
          <a:stretch/>
        </p:blipFill>
        <p:spPr>
          <a:xfrm>
            <a:off x="767486" y="295562"/>
            <a:ext cx="4430009" cy="5578765"/>
          </a:xfrm>
          <a:prstGeom prst="rect">
            <a:avLst/>
          </a:prstGeom>
          <a:noFill/>
          <a:ln>
            <a:noFill/>
          </a:ln>
        </p:spPr>
      </p:pic>
      <p:pic>
        <p:nvPicPr>
          <p:cNvPr id="285" name="Shape 285"/>
          <p:cNvPicPr preferRelativeResize="0"/>
          <p:nvPr/>
        </p:nvPicPr>
        <p:blipFill rotWithShape="1">
          <a:blip r:embed="rId4">
            <a:alphaModFix/>
          </a:blip>
          <a:srcRect/>
          <a:stretch/>
        </p:blipFill>
        <p:spPr>
          <a:xfrm>
            <a:off x="5809673" y="1018309"/>
            <a:ext cx="5671126" cy="410447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p:nvPr/>
        </p:nvSpPr>
        <p:spPr>
          <a:xfrm>
            <a:off x="826172" y="5703493"/>
            <a:ext cx="4789537" cy="981423"/>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a:solidFill>
                  <a:schemeClr val="dk1"/>
                </a:solidFill>
                <a:latin typeface="Calibri"/>
                <a:ea typeface="Calibri"/>
                <a:cs typeface="Calibri"/>
                <a:sym typeface="Calibri"/>
              </a:rPr>
              <a:t>« Elle partit la même nuit dans un joli cabriolet attelé d’un gros mouton qui savait tous les chemins. »</a:t>
            </a:r>
            <a:endParaRPr sz="1800">
              <a:solidFill>
                <a:schemeClr val="dk1"/>
              </a:solidFill>
              <a:latin typeface="Calibri"/>
              <a:ea typeface="Calibri"/>
              <a:cs typeface="Calibri"/>
              <a:sym typeface="Calibri"/>
            </a:endParaRPr>
          </a:p>
        </p:txBody>
      </p:sp>
      <p:pic>
        <p:nvPicPr>
          <p:cNvPr id="291" name="Shape 291"/>
          <p:cNvPicPr preferRelativeResize="0"/>
          <p:nvPr/>
        </p:nvPicPr>
        <p:blipFill rotWithShape="1">
          <a:blip r:embed="rId3">
            <a:alphaModFix/>
          </a:blip>
          <a:srcRect/>
          <a:stretch/>
        </p:blipFill>
        <p:spPr>
          <a:xfrm>
            <a:off x="941387" y="360218"/>
            <a:ext cx="4191092" cy="5181601"/>
          </a:xfrm>
          <a:prstGeom prst="rect">
            <a:avLst/>
          </a:prstGeom>
          <a:noFill/>
          <a:ln>
            <a:noFill/>
          </a:ln>
        </p:spPr>
      </p:pic>
      <p:pic>
        <p:nvPicPr>
          <p:cNvPr id="292" name="Shape 292"/>
          <p:cNvPicPr preferRelativeResize="0"/>
          <p:nvPr/>
        </p:nvPicPr>
        <p:blipFill rotWithShape="1">
          <a:blip r:embed="rId4">
            <a:alphaModFix/>
          </a:blip>
          <a:srcRect/>
          <a:stretch/>
        </p:blipFill>
        <p:spPr>
          <a:xfrm>
            <a:off x="5615709" y="977003"/>
            <a:ext cx="5793943" cy="414696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6472048" y="5414700"/>
            <a:ext cx="5424055" cy="177771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La joie de se trouver si belle lui donna envie de s'y baigner, ce qu'elle exécuta. </a:t>
            </a:r>
            <a:endParaRPr sz="2400" b="0" i="0" u="none" strike="noStrike" cap="none">
              <a:solidFill>
                <a:schemeClr val="dk1"/>
              </a:solidFill>
              <a:latin typeface="Calibri"/>
              <a:ea typeface="Calibri"/>
              <a:cs typeface="Calibri"/>
              <a:sym typeface="Calibri"/>
            </a:endParaRPr>
          </a:p>
        </p:txBody>
      </p:sp>
      <p:pic>
        <p:nvPicPr>
          <p:cNvPr id="298" name="Shape 298"/>
          <p:cNvPicPr preferRelativeResize="0"/>
          <p:nvPr/>
        </p:nvPicPr>
        <p:blipFill rotWithShape="1">
          <a:blip r:embed="rId3">
            <a:alphaModFix/>
          </a:blip>
          <a:srcRect/>
          <a:stretch/>
        </p:blipFill>
        <p:spPr>
          <a:xfrm>
            <a:off x="6980382" y="221672"/>
            <a:ext cx="4407388" cy="5527702"/>
          </a:xfrm>
          <a:prstGeom prst="rect">
            <a:avLst/>
          </a:prstGeom>
          <a:noFill/>
          <a:ln>
            <a:noFill/>
          </a:ln>
        </p:spPr>
      </p:pic>
      <p:pic>
        <p:nvPicPr>
          <p:cNvPr id="299" name="Shape 299"/>
          <p:cNvPicPr preferRelativeResize="0"/>
          <p:nvPr/>
        </p:nvPicPr>
        <p:blipFill rotWithShape="1">
          <a:blip r:embed="rId4">
            <a:alphaModFix/>
          </a:blip>
          <a:srcRect/>
          <a:stretch/>
        </p:blipFill>
        <p:spPr>
          <a:xfrm>
            <a:off x="572655" y="1152493"/>
            <a:ext cx="5793943" cy="414696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p:nvPr/>
        </p:nvSpPr>
        <p:spPr>
          <a:xfrm>
            <a:off x="4030059" y="6227233"/>
            <a:ext cx="3411447" cy="388696"/>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a:solidFill>
                  <a:schemeClr val="dk1"/>
                </a:solidFill>
                <a:latin typeface="Calibri"/>
                <a:ea typeface="Calibri"/>
                <a:cs typeface="Calibri"/>
                <a:sym typeface="Calibri"/>
              </a:rPr>
              <a:t>« Il vint des rois de tous les pays. »</a:t>
            </a:r>
            <a:endParaRPr sz="1800">
              <a:solidFill>
                <a:schemeClr val="dk1"/>
              </a:solidFill>
              <a:latin typeface="Calibri"/>
              <a:ea typeface="Calibri"/>
              <a:cs typeface="Calibri"/>
              <a:sym typeface="Calibri"/>
            </a:endParaRPr>
          </a:p>
        </p:txBody>
      </p:sp>
      <p:pic>
        <p:nvPicPr>
          <p:cNvPr id="305" name="Shape 305"/>
          <p:cNvPicPr preferRelativeResize="0"/>
          <p:nvPr/>
        </p:nvPicPr>
        <p:blipFill rotWithShape="1">
          <a:blip r:embed="rId3">
            <a:alphaModFix/>
          </a:blip>
          <a:srcRect/>
          <a:stretch/>
        </p:blipFill>
        <p:spPr>
          <a:xfrm rot="5400000">
            <a:off x="3377575" y="-420494"/>
            <a:ext cx="5741734" cy="730604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Shape 310"/>
          <p:cNvPicPr preferRelativeResize="0">
            <a:picLocks noGrp="1"/>
          </p:cNvPicPr>
          <p:nvPr>
            <p:ph type="body" idx="1"/>
          </p:nvPr>
        </p:nvPicPr>
        <p:blipFill rotWithShape="1">
          <a:blip r:embed="rId3">
            <a:alphaModFix/>
          </a:blip>
          <a:srcRect/>
          <a:stretch/>
        </p:blipFill>
        <p:spPr>
          <a:xfrm>
            <a:off x="1632590" y="848157"/>
            <a:ext cx="3889629" cy="5350401"/>
          </a:xfrm>
          <a:prstGeom prst="rect">
            <a:avLst/>
          </a:prstGeom>
          <a:noFill/>
          <a:ln>
            <a:noFill/>
          </a:ln>
        </p:spPr>
      </p:pic>
      <p:pic>
        <p:nvPicPr>
          <p:cNvPr id="311" name="Shape 311" descr="http://sites.crdp-aquitaine.fr/ecolecinema/files/2016/01/affiche-cinema-peau-d-ane-USA.jpg"/>
          <p:cNvPicPr preferRelativeResize="0"/>
          <p:nvPr/>
        </p:nvPicPr>
        <p:blipFill rotWithShape="1">
          <a:blip r:embed="rId4">
            <a:alphaModFix/>
          </a:blip>
          <a:srcRect/>
          <a:stretch/>
        </p:blipFill>
        <p:spPr>
          <a:xfrm>
            <a:off x="6033080" y="848158"/>
            <a:ext cx="3739860" cy="5350401"/>
          </a:xfrm>
          <a:prstGeom prst="rect">
            <a:avLst/>
          </a:prstGeom>
          <a:noFill/>
          <a:ln>
            <a:noFill/>
          </a:ln>
        </p:spPr>
      </p:pic>
      <p:sp>
        <p:nvSpPr>
          <p:cNvPr id="312" name="Shape 312"/>
          <p:cNvSpPr txBox="1"/>
          <p:nvPr/>
        </p:nvSpPr>
        <p:spPr>
          <a:xfrm>
            <a:off x="1691122" y="267855"/>
            <a:ext cx="808181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le film de Jacques Demy (1970)</a:t>
            </a:r>
            <a:endParaRPr sz="32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p:nvPr/>
        </p:nvSpPr>
        <p:spPr>
          <a:xfrm>
            <a:off x="341745" y="267855"/>
            <a:ext cx="11111346"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Pistes pédagogiques pour le film de Jacques Demy (1970)</a:t>
            </a:r>
            <a:endParaRPr sz="3600">
              <a:solidFill>
                <a:schemeClr val="dk1"/>
              </a:solidFill>
              <a:latin typeface="Calibri"/>
              <a:ea typeface="Calibri"/>
              <a:cs typeface="Calibri"/>
              <a:sym typeface="Calibri"/>
            </a:endParaRPr>
          </a:p>
        </p:txBody>
      </p:sp>
      <p:sp>
        <p:nvSpPr>
          <p:cNvPr id="318" name="Shape 3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comparer les deux affiches</a:t>
            </a: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faites une description du royaume rouge et du royaume bleu</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faites une liste de tous les anachronismes</a:t>
            </a: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comparer la comédie musicale française et la comédie musicale américaine</a:t>
            </a: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créer des activités à partir des chansons de Michel Legrand</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créer des activités sur certains points de grammaire (ex: le subjonctif)</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p:nvPr/>
        </p:nvSpPr>
        <p:spPr>
          <a:xfrm>
            <a:off x="1319934" y="1062182"/>
            <a:ext cx="11111346"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La musique de Michel Legrand</a:t>
            </a:r>
            <a:endParaRPr sz="3600">
              <a:solidFill>
                <a:schemeClr val="dk1"/>
              </a:solidFill>
              <a:latin typeface="Calibri"/>
              <a:ea typeface="Calibri"/>
              <a:cs typeface="Calibri"/>
              <a:sym typeface="Calibri"/>
            </a:endParaRPr>
          </a:p>
        </p:txBody>
      </p:sp>
      <p:sp>
        <p:nvSpPr>
          <p:cNvPr id="324" name="Shape 324"/>
          <p:cNvSpPr txBox="1">
            <a:spLocks noGrp="1"/>
          </p:cNvSpPr>
          <p:nvPr>
            <p:ph type="body" idx="1"/>
          </p:nvPr>
        </p:nvSpPr>
        <p:spPr>
          <a:xfrm>
            <a:off x="339437" y="2158133"/>
            <a:ext cx="6523181" cy="4482811"/>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L’un des compositeurs les plus importants pour le cinéma</a:t>
            </a: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Legrand joue un rôle essentiel dans la création de la comédie musicale à la française.  </a:t>
            </a: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Il a fait la bande originale pour d’autres films de Demy : </a:t>
            </a:r>
            <a:r>
              <a:rPr lang="en-US" sz="2800" b="0" i="1" u="none" strike="noStrike" cap="none">
                <a:solidFill>
                  <a:schemeClr val="dk1"/>
                </a:solidFill>
                <a:latin typeface="Calibri"/>
                <a:ea typeface="Calibri"/>
                <a:cs typeface="Calibri"/>
                <a:sym typeface="Calibri"/>
              </a:rPr>
              <a:t>Les Parapluies de Cherbourg (1964), Les Demoiselles de Rochefort (1967), </a:t>
            </a:r>
            <a:r>
              <a:rPr lang="en-US" sz="2800" b="0" i="0" u="none" strike="noStrike" cap="none">
                <a:solidFill>
                  <a:schemeClr val="dk1"/>
                </a:solidFill>
                <a:latin typeface="Calibri"/>
                <a:ea typeface="Calibri"/>
                <a:cs typeface="Calibri"/>
                <a:sym typeface="Calibri"/>
              </a:rPr>
              <a:t>et</a:t>
            </a:r>
            <a:r>
              <a:rPr lang="en-US" sz="2800" b="0" i="1" u="none" strike="noStrike" cap="none">
                <a:solidFill>
                  <a:schemeClr val="dk1"/>
                </a:solidFill>
                <a:latin typeface="Calibri"/>
                <a:ea typeface="Calibri"/>
                <a:cs typeface="Calibri"/>
                <a:sym typeface="Calibri"/>
              </a:rPr>
              <a:t> Peau d’âne (1970)</a:t>
            </a: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325" name="Shape 325" descr="Image result for michel legrand"/>
          <p:cNvPicPr preferRelativeResize="0"/>
          <p:nvPr/>
        </p:nvPicPr>
        <p:blipFill rotWithShape="1">
          <a:blip r:embed="rId3">
            <a:alphaModFix/>
          </a:blip>
          <a:srcRect/>
          <a:stretch/>
        </p:blipFill>
        <p:spPr>
          <a:xfrm>
            <a:off x="7285180" y="2158133"/>
            <a:ext cx="4566033" cy="34245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000"/>
              <a:buFont typeface="Calibri"/>
              <a:buNone/>
            </a:pPr>
            <a:r>
              <a:rPr lang="en-US" sz="4000" b="0" i="1" u="none" strike="noStrike" cap="none">
                <a:solidFill>
                  <a:schemeClr val="dk1"/>
                </a:solidFill>
                <a:latin typeface="Calibri"/>
                <a:ea typeface="Calibri"/>
                <a:cs typeface="Calibri"/>
                <a:sym typeface="Calibri"/>
              </a:rPr>
              <a:t>Les Conseils de la Fée des Lilas </a:t>
            </a:r>
            <a:endParaRPr sz="4000" b="0" i="0" u="none" strike="noStrike" cap="none">
              <a:solidFill>
                <a:schemeClr val="dk1"/>
              </a:solidFill>
              <a:latin typeface="Calibri"/>
              <a:ea typeface="Calibri"/>
              <a:cs typeface="Calibri"/>
              <a:sym typeface="Calibri"/>
            </a:endParaRPr>
          </a:p>
        </p:txBody>
      </p:sp>
      <p:pic>
        <p:nvPicPr>
          <p:cNvPr id="331" name="Shape 331"/>
          <p:cNvPicPr preferRelativeResize="0"/>
          <p:nvPr/>
        </p:nvPicPr>
        <p:blipFill rotWithShape="1">
          <a:blip r:embed="rId3">
            <a:alphaModFix/>
          </a:blip>
          <a:srcRect/>
          <a:stretch/>
        </p:blipFill>
        <p:spPr>
          <a:xfrm>
            <a:off x="929552" y="1810838"/>
            <a:ext cx="5942653" cy="3605655"/>
          </a:xfrm>
          <a:prstGeom prst="rect">
            <a:avLst/>
          </a:prstGeom>
          <a:noFill/>
          <a:ln>
            <a:noFill/>
          </a:ln>
        </p:spPr>
      </p:pic>
      <p:sp>
        <p:nvSpPr>
          <p:cNvPr id="332" name="Shape 332"/>
          <p:cNvSpPr/>
          <p:nvPr/>
        </p:nvSpPr>
        <p:spPr>
          <a:xfrm>
            <a:off x="7130474" y="2000173"/>
            <a:ext cx="6096000" cy="34163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Mon enfant</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On n'épouse jamais ses parents</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Vous aimez votre père, je comprends</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Quelles que soient vos raisons</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Quels que soient pour lui vos sentiments</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Mon enfant</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On n'épouse pas plus sa maman</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On dit que traditionnellement</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Des questions de culture et de législature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Décidèrent en leur temps</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Qu'on ne mariait pas les filles avec leur papa</a:t>
            </a:r>
            <a:endParaRPr sz="1800">
              <a:solidFill>
                <a:schemeClr val="dk1"/>
              </a:solidFill>
              <a:latin typeface="Calibri"/>
              <a:ea typeface="Calibri"/>
              <a:cs typeface="Calibri"/>
              <a:sym typeface="Calibri"/>
            </a:endParaRPr>
          </a:p>
        </p:txBody>
      </p:sp>
      <p:sp>
        <p:nvSpPr>
          <p:cNvPr id="333" name="Shape 333"/>
          <p:cNvSpPr/>
          <p:nvPr/>
        </p:nvSpPr>
        <p:spPr>
          <a:xfrm>
            <a:off x="929552" y="5442082"/>
            <a:ext cx="439024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http://www.dailymotion.com/video/x3fahd2</a:t>
            </a:r>
            <a:endParaRPr sz="18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p:nvPr/>
        </p:nvSpPr>
        <p:spPr>
          <a:xfrm>
            <a:off x="424874" y="544226"/>
            <a:ext cx="5948218" cy="526297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Situation 1 : Vous avez un(e) ami(e) comme la Petite Sirène.  Il/Elle habite dans un petit village où il/elle s’ennuie.</a:t>
            </a:r>
            <a:endParaRPr sz="2800" b="1">
              <a:solidFill>
                <a:schemeClr val="dk1"/>
              </a:solidFill>
              <a:latin typeface="Calibri"/>
              <a:ea typeface="Calibri"/>
              <a:cs typeface="Calibri"/>
              <a:sym typeface="Calibri"/>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Tu dois déménager de ton petit village à New York.  Il y a plus de choses que tu dois faire ici.  Par exemple, tu peux être une artiste ou un banquier.  Mais tu dois faire les études.  C’est très important.  Donc, tu dois aller à l’université.</a:t>
            </a:r>
            <a:endParaRPr sz="2800">
              <a:solidFill>
                <a:schemeClr val="dk1"/>
              </a:solidFill>
              <a:latin typeface="Calibri"/>
              <a:ea typeface="Calibri"/>
              <a:cs typeface="Calibri"/>
              <a:sym typeface="Calibri"/>
            </a:endParaRPr>
          </a:p>
        </p:txBody>
      </p:sp>
      <p:pic>
        <p:nvPicPr>
          <p:cNvPr id="339" name="Shape 339" descr="Image result for la petite sirene"/>
          <p:cNvPicPr preferRelativeResize="0"/>
          <p:nvPr/>
        </p:nvPicPr>
        <p:blipFill rotWithShape="1">
          <a:blip r:embed="rId3">
            <a:alphaModFix/>
          </a:blip>
          <a:srcRect/>
          <a:stretch/>
        </p:blipFill>
        <p:spPr>
          <a:xfrm>
            <a:off x="7322993" y="726728"/>
            <a:ext cx="4111625" cy="48979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p:nvPr/>
        </p:nvSpPr>
        <p:spPr>
          <a:xfrm>
            <a:off x="424874" y="544226"/>
            <a:ext cx="5948218" cy="57554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Situation 2 : Vous avez un(e) ami(e) comme Belle dans le conte </a:t>
            </a:r>
            <a:r>
              <a:rPr lang="en-US" sz="2400" b="1" i="1">
                <a:solidFill>
                  <a:schemeClr val="dk1"/>
                </a:solidFill>
                <a:latin typeface="Calibri"/>
                <a:ea typeface="Calibri"/>
                <a:cs typeface="Calibri"/>
                <a:sym typeface="Calibri"/>
              </a:rPr>
              <a:t>La belle et la bête</a:t>
            </a:r>
            <a:r>
              <a:rPr lang="en-US" sz="2400" b="1">
                <a:solidFill>
                  <a:schemeClr val="dk1"/>
                </a:solidFill>
                <a:latin typeface="Calibri"/>
                <a:ea typeface="Calibri"/>
                <a:cs typeface="Calibri"/>
                <a:sym typeface="Calibri"/>
              </a:rPr>
              <a:t>.  Il/Elle a rencontré un homme riche et mystérieux.  Ils se connaissent depuis une semaine mais il a déjà demandé à ton ami(e) de vivre avec lui.</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Solution : Je pense que tu ne dois pas lui parler parce qu’il est amoureux d’une autre fille.  Tu es très belle.  En plus, qu’est-ce que tu penses de Gaston ?  Il est ton petit ami non ?  Il est très fort et il n’est pas mince.  Il y a d’autres hommes dans la ville !</a:t>
            </a:r>
            <a:endParaRPr sz="2800">
              <a:solidFill>
                <a:schemeClr val="dk1"/>
              </a:solidFill>
              <a:latin typeface="Calibri"/>
              <a:ea typeface="Calibri"/>
              <a:cs typeface="Calibri"/>
              <a:sym typeface="Calibri"/>
            </a:endParaRPr>
          </a:p>
        </p:txBody>
      </p:sp>
      <p:pic>
        <p:nvPicPr>
          <p:cNvPr id="345" name="Shape 345" descr="Image result for la belle et la bete cocteau"/>
          <p:cNvPicPr preferRelativeResize="0"/>
          <p:nvPr/>
        </p:nvPicPr>
        <p:blipFill rotWithShape="1">
          <a:blip r:embed="rId3">
            <a:alphaModFix/>
          </a:blip>
          <a:srcRect/>
          <a:stretch/>
        </p:blipFill>
        <p:spPr>
          <a:xfrm>
            <a:off x="6482484" y="1806719"/>
            <a:ext cx="5399491" cy="34580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4458862" y="391535"/>
            <a:ext cx="6672107" cy="2240829"/>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Amélie Nothomb a préfacé une nouvelle édition du manuscrit de 1695 de Perrault (dont l’original se trouve à la Morgan Library). </a:t>
            </a:r>
            <a:r>
              <a:rPr lang="en-US" sz="1800" b="0" i="0" u="sng" strike="noStrike" cap="none">
                <a:solidFill>
                  <a:schemeClr val="hlink"/>
                </a:solidFill>
                <a:latin typeface="Calibri"/>
                <a:ea typeface="Calibri"/>
                <a:cs typeface="Calibri"/>
                <a:sym typeface="Calibri"/>
                <a:hlinkClick r:id="rId3"/>
              </a:rPr>
              <a:t>http://www.rtl.fr/culture/arts-spectacles/les-livres-ont-la-parole-amelie-nothomb-preface-les-contes-de-perrault-7786311342</a:t>
            </a:r>
            <a:endParaRPr sz="1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108" name="Shape 108"/>
          <p:cNvPicPr preferRelativeResize="0"/>
          <p:nvPr/>
        </p:nvPicPr>
        <p:blipFill rotWithShape="1">
          <a:blip r:embed="rId4">
            <a:alphaModFix/>
          </a:blip>
          <a:srcRect/>
          <a:stretch/>
        </p:blipFill>
        <p:spPr>
          <a:xfrm>
            <a:off x="1089169" y="391535"/>
            <a:ext cx="3369693" cy="2240829"/>
          </a:xfrm>
          <a:prstGeom prst="rect">
            <a:avLst/>
          </a:prstGeom>
          <a:noFill/>
          <a:ln>
            <a:noFill/>
          </a:ln>
        </p:spPr>
      </p:pic>
      <p:sp>
        <p:nvSpPr>
          <p:cNvPr id="109" name="Shape 109"/>
          <p:cNvSpPr txBox="1"/>
          <p:nvPr/>
        </p:nvSpPr>
        <p:spPr>
          <a:xfrm>
            <a:off x="1089169" y="3016577"/>
            <a:ext cx="10345544" cy="3447098"/>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 Je préfère les contes de Perrault parce que je les trouve moins misérabilistes que ceux d’Andersen et moins édulcorés que ceux de Grimm.  Je les trouve représentatifs du meilleur esprit français.  C’est cruel mais ce n’est pas grave et l’esprit c’est la valeur française par excellence. »</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 Parce que la vie est cruelle, et parce que les enfants adorent ça.  Ce sont très rarement les enfants qui s'offusquent de la cruauté d'un conte.  Ce sont certaines mamans et encore certaines mamans très modernes qui s’offusquent de la cruauté des contes.  Les enfants trouvent cela absolument rigolo que ce soit si méchant et si terrible,</a:t>
            </a:r>
            <a:r>
              <a:rPr lang="en-US" sz="2000" b="1">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ils aiment avoir peur. Alors pourquoi les priver de cette peur, et pourquoi leur cacher que le monde est terrible ?  Il n’est jamais trop tôt pour l’apprendre. »</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p:nvPr/>
        </p:nvSpPr>
        <p:spPr>
          <a:xfrm>
            <a:off x="5661893" y="733246"/>
            <a:ext cx="5948218" cy="61247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Situation 3 : Vous avez un(e) ami(e) comme Cendrillon.  Il/Elle veut aller à une soirée élégante mais il/elle n’a pas d’argent.</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Solution : Tu dois demander aux rats dans le métro de te faire une robe.  Tu dois aller au Parc Central pour trouver une calèche.  Tu peux mettre des chaussures que tu as déjà.  Tu dois obtenir des échantillons de maquillage à Sephora.  Et finalement tu dois trouver un homme riche à la soirée.</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351" name="Shape 351"/>
          <p:cNvPicPr preferRelativeResize="0"/>
          <p:nvPr/>
        </p:nvPicPr>
        <p:blipFill rotWithShape="1">
          <a:blip r:embed="rId3">
            <a:alphaModFix/>
          </a:blip>
          <a:srcRect/>
          <a:stretch/>
        </p:blipFill>
        <p:spPr>
          <a:xfrm>
            <a:off x="424874" y="544226"/>
            <a:ext cx="4789585" cy="594894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p:nvPr/>
        </p:nvSpPr>
        <p:spPr>
          <a:xfrm>
            <a:off x="424874" y="544226"/>
            <a:ext cx="5948218" cy="59400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Situation 4 : Vous avez un(e) ami(e) comme Aladdin.  Il/Elle veut impressionner une fille qui lui plaît mais il/elle n’a pas d’argent et surtout pas d’expérience.</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Solution : Tu dois aller avec elle à un endroit qui est joli et gratuit aussi !  Tu peux aller à Central Park, à un musée, à un concert, ou à une bibliothèque.  Elle doit t’aimer pour qui tu es !  Ce n’est pas grave de ne pas avoir d’argent !  </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endParaRPr sz="4000">
              <a:solidFill>
                <a:schemeClr val="dk1"/>
              </a:solidFill>
              <a:latin typeface="Calibri"/>
              <a:ea typeface="Calibri"/>
              <a:cs typeface="Calibri"/>
              <a:sym typeface="Calibri"/>
            </a:endParaRPr>
          </a:p>
        </p:txBody>
      </p:sp>
      <p:pic>
        <p:nvPicPr>
          <p:cNvPr id="357" name="Shape 357" descr="Image result for aladdin"/>
          <p:cNvPicPr preferRelativeResize="0"/>
          <p:nvPr/>
        </p:nvPicPr>
        <p:blipFill rotWithShape="1">
          <a:blip r:embed="rId3">
            <a:alphaModFix/>
          </a:blip>
          <a:srcRect/>
          <a:stretch/>
        </p:blipFill>
        <p:spPr>
          <a:xfrm>
            <a:off x="6825674" y="1262184"/>
            <a:ext cx="4756726" cy="343216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p:nvPr/>
        </p:nvSpPr>
        <p:spPr>
          <a:xfrm>
            <a:off x="5661892" y="858262"/>
            <a:ext cx="5948218" cy="569386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Situation 5 : Vous avez un(e) ami(e) comme Boucles d’or.  Il/Elle a demandé de rester chez toi pendant qu’il/elle cherche un appartement et un travail.  Il/elle est là depuis un mois et il/elle passe toute la journée sur le canapé devant la télé.</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Solution : Tu dois aller chez le médecin parce que j’ai une maladie terrible.  La maladie est très contagieuse.  La maladie fait perdre les cheveux.  Et peut-être, c’est possible de mourir.  La maladie est contagieuse seulement pour les personnes qui dorment sur le canapé plus d’un mois.</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363" name="Shape 363" descr="Image illustrative de l'article Boucles d'or et les Trois Ours"/>
          <p:cNvPicPr preferRelativeResize="0"/>
          <p:nvPr/>
        </p:nvPicPr>
        <p:blipFill rotWithShape="1">
          <a:blip r:embed="rId3">
            <a:alphaModFix/>
          </a:blip>
          <a:srcRect/>
          <a:stretch/>
        </p:blipFill>
        <p:spPr>
          <a:xfrm>
            <a:off x="284885" y="605869"/>
            <a:ext cx="5205532" cy="580416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1" u="none" strike="noStrike" cap="none">
                <a:solidFill>
                  <a:schemeClr val="dk1"/>
                </a:solidFill>
                <a:latin typeface="Calibri"/>
                <a:ea typeface="Calibri"/>
                <a:cs typeface="Calibri"/>
                <a:sym typeface="Calibri"/>
              </a:rPr>
              <a:t>Rêves secrets d’un prince et d’une princesse</a:t>
            </a:r>
            <a:r>
              <a:rPr lang="en-US" sz="4400" b="0" i="0" u="none" strike="noStrike" cap="none">
                <a:solidFill>
                  <a:schemeClr val="dk1"/>
                </a:solidFill>
                <a:latin typeface="Calibri"/>
                <a:ea typeface="Calibri"/>
                <a:cs typeface="Calibri"/>
                <a:sym typeface="Calibri"/>
              </a:rPr>
              <a:t/>
            </a:r>
            <a:br>
              <a:rPr lang="en-US" sz="4400" b="0" i="0" u="none" strike="noStrike" cap="none">
                <a:solidFill>
                  <a:schemeClr val="dk1"/>
                </a:solidFill>
                <a:latin typeface="Calibri"/>
                <a:ea typeface="Calibri"/>
                <a:cs typeface="Calibri"/>
                <a:sym typeface="Calibri"/>
              </a:rPr>
            </a:br>
            <a:endParaRPr sz="4400" b="0" i="0" u="none" strike="noStrike" cap="none">
              <a:solidFill>
                <a:schemeClr val="dk1"/>
              </a:solidFill>
              <a:latin typeface="Calibri"/>
              <a:ea typeface="Calibri"/>
              <a:cs typeface="Calibri"/>
              <a:sym typeface="Calibri"/>
            </a:endParaRPr>
          </a:p>
        </p:txBody>
      </p:sp>
      <p:pic>
        <p:nvPicPr>
          <p:cNvPr id="369" name="Shape 369"/>
          <p:cNvPicPr preferRelativeResize="0"/>
          <p:nvPr/>
        </p:nvPicPr>
        <p:blipFill rotWithShape="1">
          <a:blip r:embed="rId3">
            <a:alphaModFix/>
          </a:blip>
          <a:srcRect/>
          <a:stretch/>
        </p:blipFill>
        <p:spPr>
          <a:xfrm>
            <a:off x="572655" y="1345623"/>
            <a:ext cx="7032978" cy="3956050"/>
          </a:xfrm>
          <a:prstGeom prst="rect">
            <a:avLst/>
          </a:prstGeom>
          <a:noFill/>
          <a:ln>
            <a:noFill/>
          </a:ln>
        </p:spPr>
      </p:pic>
      <p:sp>
        <p:nvSpPr>
          <p:cNvPr id="370" name="Shape 370"/>
          <p:cNvSpPr/>
          <p:nvPr/>
        </p:nvSpPr>
        <p:spPr>
          <a:xfrm>
            <a:off x="1016000" y="5534952"/>
            <a:ext cx="496001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https://www.youtube.com/watch?v=rw7sCNtYOd0</a:t>
            </a:r>
            <a:endParaRPr sz="1800">
              <a:solidFill>
                <a:schemeClr val="dk1"/>
              </a:solidFill>
              <a:latin typeface="Calibri"/>
              <a:ea typeface="Calibri"/>
              <a:cs typeface="Calibri"/>
              <a:sym typeface="Calibri"/>
            </a:endParaRPr>
          </a:p>
        </p:txBody>
      </p:sp>
      <p:sp>
        <p:nvSpPr>
          <p:cNvPr id="371" name="Shape 371"/>
          <p:cNvSpPr/>
          <p:nvPr/>
        </p:nvSpPr>
        <p:spPr>
          <a:xfrm>
            <a:off x="7605633" y="2169486"/>
            <a:ext cx="6096000"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Nous ferons ce qui est interdit</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Nous irons ensemble à la buvette</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Nous fumerons la pipe en cachette</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Nous nous gaverons de pâtisseries</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Ensemble-</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Mais qu'allons-nous faire, de tous ces plaisirs?</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Il y en a tant sur Terre.</a:t>
            </a:r>
            <a:endParaRPr sz="18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Rêves d’amour idéal</a:t>
            </a:r>
            <a:endParaRPr sz="4400" b="0" i="0" u="none" strike="noStrike" cap="none">
              <a:solidFill>
                <a:schemeClr val="dk1"/>
              </a:solidFill>
              <a:latin typeface="Calibri"/>
              <a:ea typeface="Calibri"/>
              <a:cs typeface="Calibri"/>
              <a:sym typeface="Calibri"/>
            </a:endParaRPr>
          </a:p>
        </p:txBody>
      </p:sp>
      <p:pic>
        <p:nvPicPr>
          <p:cNvPr id="377" name="Shape 377"/>
          <p:cNvPicPr preferRelativeResize="0"/>
          <p:nvPr/>
        </p:nvPicPr>
        <p:blipFill rotWithShape="1">
          <a:blip r:embed="rId3">
            <a:alphaModFix/>
          </a:blip>
          <a:srcRect/>
          <a:stretch/>
        </p:blipFill>
        <p:spPr>
          <a:xfrm>
            <a:off x="5844758" y="2313086"/>
            <a:ext cx="5887732" cy="3518621"/>
          </a:xfrm>
          <a:prstGeom prst="rect">
            <a:avLst/>
          </a:prstGeom>
          <a:noFill/>
          <a:ln>
            <a:noFill/>
          </a:ln>
        </p:spPr>
      </p:pic>
      <p:sp>
        <p:nvSpPr>
          <p:cNvPr id="378" name="Shape 378"/>
          <p:cNvSpPr/>
          <p:nvPr/>
        </p:nvSpPr>
        <p:spPr>
          <a:xfrm>
            <a:off x="295563" y="2313086"/>
            <a:ext cx="6096000" cy="358033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a:solidFill>
                  <a:schemeClr val="dk1"/>
                </a:solidFill>
                <a:latin typeface="Times New Roman"/>
                <a:ea typeface="Times New Roman"/>
                <a:cs typeface="Times New Roman"/>
                <a:sym typeface="Times New Roman"/>
              </a:rPr>
              <a:t>Nous dormirons toute la journée</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mangerons de la glace tout le temps</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achèterons toutes les choses</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habiterons dans une maison de gaufre</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voyagerons sur le dos des ânes roses</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nagerons dans du jus de framboise</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ne regarderons pas les couleurs, seulement l’amour</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étudierons à l’université des chats</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nagerons avec des hippopotames rouges !</a:t>
            </a:r>
            <a:endParaRPr sz="16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Rêves d’amour idéal</a:t>
            </a:r>
            <a:endParaRPr sz="4400" b="0" i="0" u="none" strike="noStrike" cap="none">
              <a:solidFill>
                <a:schemeClr val="dk1"/>
              </a:solidFill>
              <a:latin typeface="Calibri"/>
              <a:ea typeface="Calibri"/>
              <a:cs typeface="Calibri"/>
              <a:sym typeface="Calibri"/>
            </a:endParaRPr>
          </a:p>
        </p:txBody>
      </p:sp>
      <p:pic>
        <p:nvPicPr>
          <p:cNvPr id="384" name="Shape 384" descr="Image result for peau d'ane"/>
          <p:cNvPicPr preferRelativeResize="0"/>
          <p:nvPr/>
        </p:nvPicPr>
        <p:blipFill rotWithShape="1">
          <a:blip r:embed="rId3">
            <a:alphaModFix/>
          </a:blip>
          <a:srcRect/>
          <a:stretch/>
        </p:blipFill>
        <p:spPr>
          <a:xfrm>
            <a:off x="838200" y="2027164"/>
            <a:ext cx="5532582" cy="3586958"/>
          </a:xfrm>
          <a:prstGeom prst="rect">
            <a:avLst/>
          </a:prstGeom>
          <a:noFill/>
          <a:ln>
            <a:noFill/>
          </a:ln>
        </p:spPr>
      </p:pic>
      <p:sp>
        <p:nvSpPr>
          <p:cNvPr id="385" name="Shape 385"/>
          <p:cNvSpPr/>
          <p:nvPr/>
        </p:nvSpPr>
        <p:spPr>
          <a:xfrm>
            <a:off x="6613237" y="3027862"/>
            <a:ext cx="6096000" cy="1585562"/>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a:solidFill>
                  <a:schemeClr val="dk1"/>
                </a:solidFill>
                <a:latin typeface="Times New Roman"/>
                <a:ea typeface="Times New Roman"/>
                <a:cs typeface="Times New Roman"/>
                <a:sym typeface="Times New Roman"/>
              </a:rPr>
              <a:t>Nous sentirons toutes les fleurs chez la fleuriste à Paris</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monterons une grande montagne</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danserons à la campagne en sous-vêtements</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nagerons longtemps dans la mer</a:t>
            </a:r>
            <a:endParaRPr sz="16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Rêves d’amour idéal</a:t>
            </a:r>
            <a:endParaRPr sz="4400" b="0" i="0" u="none" strike="noStrike" cap="none">
              <a:solidFill>
                <a:schemeClr val="dk1"/>
              </a:solidFill>
              <a:latin typeface="Calibri"/>
              <a:ea typeface="Calibri"/>
              <a:cs typeface="Calibri"/>
              <a:sym typeface="Calibri"/>
            </a:endParaRPr>
          </a:p>
        </p:txBody>
      </p:sp>
      <p:pic>
        <p:nvPicPr>
          <p:cNvPr id="391" name="Shape 391" descr="Image result for peau d'ane"/>
          <p:cNvPicPr preferRelativeResize="0"/>
          <p:nvPr/>
        </p:nvPicPr>
        <p:blipFill rotWithShape="1">
          <a:blip r:embed="rId3">
            <a:alphaModFix/>
          </a:blip>
          <a:srcRect/>
          <a:stretch/>
        </p:blipFill>
        <p:spPr>
          <a:xfrm>
            <a:off x="6990483" y="1524433"/>
            <a:ext cx="3391189" cy="4588778"/>
          </a:xfrm>
          <a:prstGeom prst="rect">
            <a:avLst/>
          </a:prstGeom>
          <a:noFill/>
          <a:ln>
            <a:noFill/>
          </a:ln>
        </p:spPr>
      </p:pic>
      <p:sp>
        <p:nvSpPr>
          <p:cNvPr id="392" name="Shape 392"/>
          <p:cNvSpPr/>
          <p:nvPr/>
        </p:nvSpPr>
        <p:spPr>
          <a:xfrm>
            <a:off x="1145309" y="2849996"/>
            <a:ext cx="6096000" cy="1984518"/>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a:solidFill>
                  <a:schemeClr val="dk1"/>
                </a:solidFill>
                <a:latin typeface="Times New Roman"/>
                <a:ea typeface="Times New Roman"/>
                <a:cs typeface="Times New Roman"/>
                <a:sym typeface="Times New Roman"/>
              </a:rPr>
              <a:t>Nous mangerons des escargots dans le désert</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fumerons des cigarettes avec Nico</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chanterons les chansons de Michel Legrand</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descendrons la montagne en roulant comme Sisyphe</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marcherons sur l’eau pendant que les oiseaux chantent</a:t>
            </a:r>
            <a:endParaRPr sz="16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Rêves d’amour idéal</a:t>
            </a:r>
            <a:endParaRPr sz="4400" b="0" i="0" u="none" strike="noStrike" cap="none">
              <a:solidFill>
                <a:schemeClr val="dk1"/>
              </a:solidFill>
              <a:latin typeface="Calibri"/>
              <a:ea typeface="Calibri"/>
              <a:cs typeface="Calibri"/>
              <a:sym typeface="Calibri"/>
            </a:endParaRPr>
          </a:p>
        </p:txBody>
      </p:sp>
      <p:pic>
        <p:nvPicPr>
          <p:cNvPr id="398" name="Shape 398" descr="Image result for peau d'ane rose"/>
          <p:cNvPicPr preferRelativeResize="0"/>
          <p:nvPr/>
        </p:nvPicPr>
        <p:blipFill rotWithShape="1">
          <a:blip r:embed="rId3">
            <a:alphaModFix/>
          </a:blip>
          <a:srcRect/>
          <a:stretch/>
        </p:blipFill>
        <p:spPr>
          <a:xfrm>
            <a:off x="1180812" y="1985817"/>
            <a:ext cx="4689391" cy="3925455"/>
          </a:xfrm>
          <a:prstGeom prst="rect">
            <a:avLst/>
          </a:prstGeom>
          <a:noFill/>
          <a:ln>
            <a:noFill/>
          </a:ln>
        </p:spPr>
      </p:pic>
      <p:sp>
        <p:nvSpPr>
          <p:cNvPr id="399" name="Shape 399"/>
          <p:cNvSpPr/>
          <p:nvPr/>
        </p:nvSpPr>
        <p:spPr>
          <a:xfrm>
            <a:off x="6280727" y="2695359"/>
            <a:ext cx="6096000" cy="1984518"/>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a:solidFill>
                  <a:schemeClr val="dk1"/>
                </a:solidFill>
                <a:latin typeface="Times New Roman"/>
                <a:ea typeface="Times New Roman"/>
                <a:cs typeface="Times New Roman"/>
                <a:sym typeface="Times New Roman"/>
              </a:rPr>
              <a:t>Nous serons ensemble pour toute la vie</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voyagerons partout dans le monde</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mangerons nos émotions</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nous verrons comme la première fois</a:t>
            </a:r>
            <a:endParaRPr sz="16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a:solidFill>
                  <a:schemeClr val="dk1"/>
                </a:solidFill>
                <a:latin typeface="Times New Roman"/>
                <a:ea typeface="Times New Roman"/>
                <a:cs typeface="Times New Roman"/>
                <a:sym typeface="Times New Roman"/>
              </a:rPr>
              <a:t>Nous aurons soixante-dix enfants</a:t>
            </a:r>
            <a:endParaRPr sz="16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Le cake d’amour</a:t>
            </a:r>
            <a:endParaRPr sz="4400" b="0" i="0" u="none" strike="noStrike" cap="none">
              <a:solidFill>
                <a:schemeClr val="dk1"/>
              </a:solidFill>
              <a:latin typeface="Calibri"/>
              <a:ea typeface="Calibri"/>
              <a:cs typeface="Calibri"/>
              <a:sym typeface="Calibri"/>
            </a:endParaRPr>
          </a:p>
        </p:txBody>
      </p:sp>
      <p:pic>
        <p:nvPicPr>
          <p:cNvPr id="405" name="Shape 405" descr="Image result for cake d'amour"/>
          <p:cNvPicPr preferRelativeResize="0"/>
          <p:nvPr/>
        </p:nvPicPr>
        <p:blipFill rotWithShape="1">
          <a:blip r:embed="rId3">
            <a:alphaModFix/>
          </a:blip>
          <a:srcRect/>
          <a:stretch/>
        </p:blipFill>
        <p:spPr>
          <a:xfrm>
            <a:off x="3717854" y="1385888"/>
            <a:ext cx="4756292" cy="4756294"/>
          </a:xfrm>
          <a:prstGeom prst="rect">
            <a:avLst/>
          </a:prstGeom>
          <a:noFill/>
          <a:ln>
            <a:noFill/>
          </a:ln>
        </p:spPr>
      </p:pic>
      <p:sp>
        <p:nvSpPr>
          <p:cNvPr id="406" name="Shape 406"/>
          <p:cNvSpPr/>
          <p:nvPr/>
        </p:nvSpPr>
        <p:spPr>
          <a:xfrm>
            <a:off x="3815727" y="6310806"/>
            <a:ext cx="474527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https://www.youtube.com/watch?v=lckuX1aaslg</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Shape 411"/>
          <p:cNvPicPr preferRelativeResize="0"/>
          <p:nvPr/>
        </p:nvPicPr>
        <p:blipFill rotWithShape="1">
          <a:blip r:embed="rId3">
            <a:alphaModFix/>
          </a:blip>
          <a:srcRect/>
          <a:stretch/>
        </p:blipFill>
        <p:spPr>
          <a:xfrm>
            <a:off x="297728" y="0"/>
            <a:ext cx="4560599" cy="6715891"/>
          </a:xfrm>
          <a:prstGeom prst="rect">
            <a:avLst/>
          </a:prstGeom>
          <a:noFill/>
          <a:ln>
            <a:noFill/>
          </a:ln>
        </p:spPr>
      </p:pic>
      <p:pic>
        <p:nvPicPr>
          <p:cNvPr id="412" name="Shape 412"/>
          <p:cNvPicPr preferRelativeResize="0"/>
          <p:nvPr/>
        </p:nvPicPr>
        <p:blipFill rotWithShape="1">
          <a:blip r:embed="rId4">
            <a:alphaModFix/>
          </a:blip>
          <a:srcRect/>
          <a:stretch/>
        </p:blipFill>
        <p:spPr>
          <a:xfrm>
            <a:off x="5029056" y="227013"/>
            <a:ext cx="5029344" cy="65895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969164" y="365125"/>
            <a:ext cx="6384635" cy="611880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On peut consulter le manuscrit de 1695 des contes de Perrault sur le site de la bibliothèque Morgan (Madison Ave).  </a:t>
            </a:r>
            <a:br>
              <a:rPr lang="en-US" sz="44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Cette version contient cinq contes : </a:t>
            </a:r>
            <a:r>
              <a:rPr lang="en-US" sz="2000" b="0" i="1" u="none" strike="noStrike" cap="none">
                <a:solidFill>
                  <a:schemeClr val="dk1"/>
                </a:solidFill>
                <a:latin typeface="Calibri"/>
                <a:ea typeface="Calibri"/>
                <a:cs typeface="Calibri"/>
                <a:sym typeface="Calibri"/>
              </a:rPr>
              <a:t>La </a:t>
            </a:r>
            <a:r>
              <a:rPr lang="en-US" sz="2000" i="1"/>
              <a:t>B</a:t>
            </a:r>
            <a:r>
              <a:rPr lang="en-US" sz="2000" b="0" i="1" u="none" strike="noStrike" cap="none">
                <a:solidFill>
                  <a:schemeClr val="dk1"/>
                </a:solidFill>
                <a:latin typeface="Calibri"/>
                <a:ea typeface="Calibri"/>
                <a:cs typeface="Calibri"/>
                <a:sym typeface="Calibri"/>
              </a:rPr>
              <a:t>elle au bois dormant, Le </a:t>
            </a:r>
            <a:r>
              <a:rPr lang="en-US" sz="2000" i="1"/>
              <a:t>P</a:t>
            </a:r>
            <a:r>
              <a:rPr lang="en-US" sz="2000" b="0" i="1" u="none" strike="noStrike" cap="none">
                <a:solidFill>
                  <a:schemeClr val="dk1"/>
                </a:solidFill>
                <a:latin typeface="Calibri"/>
                <a:ea typeface="Calibri"/>
                <a:cs typeface="Calibri"/>
                <a:sym typeface="Calibri"/>
              </a:rPr>
              <a:t>etit </a:t>
            </a:r>
            <a:r>
              <a:rPr lang="en-US" sz="2000" i="1"/>
              <a:t>C</a:t>
            </a:r>
            <a:r>
              <a:rPr lang="en-US" sz="2000" b="0" i="1" u="none" strike="noStrike" cap="none">
                <a:solidFill>
                  <a:schemeClr val="dk1"/>
                </a:solidFill>
                <a:latin typeface="Calibri"/>
                <a:ea typeface="Calibri"/>
                <a:cs typeface="Calibri"/>
                <a:sym typeface="Calibri"/>
              </a:rPr>
              <a:t>haperon rouge, La Barbe bleue, Le </a:t>
            </a:r>
            <a:r>
              <a:rPr lang="en-US" sz="2000" i="1"/>
              <a:t>M</a:t>
            </a:r>
            <a:r>
              <a:rPr lang="en-US" sz="2000" b="0" i="1" u="none" strike="noStrike" cap="none">
                <a:solidFill>
                  <a:schemeClr val="dk1"/>
                </a:solidFill>
                <a:latin typeface="Calibri"/>
                <a:ea typeface="Calibri"/>
                <a:cs typeface="Calibri"/>
                <a:sym typeface="Calibri"/>
              </a:rPr>
              <a:t>aître </a:t>
            </a:r>
            <a:r>
              <a:rPr lang="en-US" sz="2000" i="1"/>
              <a:t>c</a:t>
            </a:r>
            <a:r>
              <a:rPr lang="en-US" sz="2000" b="0" i="1" u="none" strike="noStrike" cap="none">
                <a:solidFill>
                  <a:schemeClr val="dk1"/>
                </a:solidFill>
                <a:latin typeface="Calibri"/>
                <a:ea typeface="Calibri"/>
                <a:cs typeface="Calibri"/>
                <a:sym typeface="Calibri"/>
              </a:rPr>
              <a:t>hat, </a:t>
            </a:r>
            <a:r>
              <a:rPr lang="en-US" sz="2000" b="0" i="0" u="none" strike="noStrike" cap="none">
                <a:solidFill>
                  <a:schemeClr val="dk1"/>
                </a:solidFill>
                <a:latin typeface="Calibri"/>
                <a:ea typeface="Calibri"/>
                <a:cs typeface="Calibri"/>
                <a:sym typeface="Calibri"/>
              </a:rPr>
              <a:t>et</a:t>
            </a:r>
            <a:r>
              <a:rPr lang="en-US" sz="2000" b="0" i="1" u="none" strike="noStrike" cap="none">
                <a:solidFill>
                  <a:schemeClr val="dk1"/>
                </a:solidFill>
                <a:latin typeface="Calibri"/>
                <a:ea typeface="Calibri"/>
                <a:cs typeface="Calibri"/>
                <a:sym typeface="Calibri"/>
              </a:rPr>
              <a:t> Les Fées.</a:t>
            </a:r>
            <a:endParaRPr sz="2000" b="0" i="0" u="none" strike="noStrike" cap="none">
              <a:solidFill>
                <a:schemeClr val="dk1"/>
              </a:solidFill>
              <a:latin typeface="Calibri"/>
              <a:ea typeface="Calibri"/>
              <a:cs typeface="Calibri"/>
              <a:sym typeface="Calibri"/>
            </a:endParaRPr>
          </a:p>
        </p:txBody>
      </p:sp>
      <p:pic>
        <p:nvPicPr>
          <p:cNvPr id="115" name="Shape 115"/>
          <p:cNvPicPr preferRelativeResize="0">
            <a:picLocks noGrp="1"/>
          </p:cNvPicPr>
          <p:nvPr>
            <p:ph type="body" idx="1"/>
          </p:nvPr>
        </p:nvPicPr>
        <p:blipFill rotWithShape="1">
          <a:blip r:embed="rId3">
            <a:alphaModFix/>
          </a:blip>
          <a:srcRect/>
          <a:stretch/>
        </p:blipFill>
        <p:spPr>
          <a:xfrm>
            <a:off x="447387" y="365125"/>
            <a:ext cx="4456527" cy="611880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Shape 417"/>
          <p:cNvPicPr preferRelativeResize="0"/>
          <p:nvPr/>
        </p:nvPicPr>
        <p:blipFill rotWithShape="1">
          <a:blip r:embed="rId3">
            <a:alphaModFix/>
          </a:blip>
          <a:srcRect/>
          <a:stretch/>
        </p:blipFill>
        <p:spPr>
          <a:xfrm>
            <a:off x="2519362" y="257175"/>
            <a:ext cx="7153275" cy="63436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ctrTitle"/>
          </p:nvPr>
        </p:nvSpPr>
        <p:spPr>
          <a:xfrm>
            <a:off x="1417780" y="221673"/>
            <a:ext cx="9144000" cy="10069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sz="6000" b="0" i="0" u="none" strike="noStrike" cap="none">
                <a:solidFill>
                  <a:schemeClr val="dk1"/>
                </a:solidFill>
                <a:latin typeface="Calibri"/>
                <a:ea typeface="Calibri"/>
                <a:cs typeface="Calibri"/>
                <a:sym typeface="Calibri"/>
              </a:rPr>
              <a:t>Idée pour un projet final</a:t>
            </a:r>
            <a:endParaRPr sz="6000" b="0" i="0" u="none" strike="noStrike" cap="none">
              <a:solidFill>
                <a:schemeClr val="dk1"/>
              </a:solidFill>
              <a:latin typeface="Calibri"/>
              <a:ea typeface="Calibri"/>
              <a:cs typeface="Calibri"/>
              <a:sym typeface="Calibri"/>
            </a:endParaRPr>
          </a:p>
        </p:txBody>
      </p:sp>
      <p:sp>
        <p:nvSpPr>
          <p:cNvPr id="423" name="Shape 423"/>
          <p:cNvSpPr txBox="1">
            <a:spLocks noGrp="1"/>
          </p:cNvSpPr>
          <p:nvPr>
            <p:ph type="subTitle" idx="1"/>
          </p:nvPr>
        </p:nvSpPr>
        <p:spPr>
          <a:xfrm>
            <a:off x="1071416" y="1588798"/>
            <a:ext cx="9836727" cy="4119273"/>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220"/>
              <a:buFont typeface="Arial"/>
              <a:buChar char="•"/>
            </a:pPr>
            <a:r>
              <a:rPr lang="en-US" sz="2220" b="0" i="0" u="none" strike="noStrike" cap="none">
                <a:solidFill>
                  <a:schemeClr val="dk1"/>
                </a:solidFill>
                <a:latin typeface="Calibri"/>
                <a:ea typeface="Calibri"/>
                <a:cs typeface="Calibri"/>
                <a:sym typeface="Calibri"/>
              </a:rPr>
              <a:t>Projet de traduction en groupe</a:t>
            </a:r>
            <a:endParaRPr sz="2220" b="0" i="0" u="none" strike="noStrike" cap="none">
              <a:solidFill>
                <a:schemeClr val="dk1"/>
              </a:solidFill>
              <a:latin typeface="Calibri"/>
              <a:ea typeface="Calibri"/>
              <a:cs typeface="Calibri"/>
              <a:sym typeface="Calibri"/>
            </a:endParaRPr>
          </a:p>
          <a:p>
            <a:pPr marL="342900" marR="0" lvl="0" indent="-342900" algn="l" rtl="0">
              <a:lnSpc>
                <a:spcPct val="80000"/>
              </a:lnSpc>
              <a:spcBef>
                <a:spcPts val="1000"/>
              </a:spcBef>
              <a:spcAft>
                <a:spcPts val="0"/>
              </a:spcAft>
              <a:buClr>
                <a:schemeClr val="dk1"/>
              </a:buClr>
              <a:buSzPts val="2220"/>
              <a:buFont typeface="Arial"/>
              <a:buChar char="•"/>
            </a:pPr>
            <a:r>
              <a:rPr lang="en-US" sz="2220" b="0" i="0" u="none" strike="noStrike" cap="none">
                <a:solidFill>
                  <a:schemeClr val="dk1"/>
                </a:solidFill>
                <a:latin typeface="Calibri"/>
                <a:ea typeface="Calibri"/>
                <a:cs typeface="Calibri"/>
                <a:sym typeface="Calibri"/>
              </a:rPr>
              <a:t>Projet final (présentation orale)</a:t>
            </a:r>
            <a:endParaRPr/>
          </a:p>
          <a:p>
            <a:pPr marL="342900" marR="0" lvl="0" indent="-342900" algn="l" rtl="0">
              <a:lnSpc>
                <a:spcPct val="80000"/>
              </a:lnSpc>
              <a:spcBef>
                <a:spcPts val="1000"/>
              </a:spcBef>
              <a:spcAft>
                <a:spcPts val="0"/>
              </a:spcAft>
              <a:buClr>
                <a:schemeClr val="dk1"/>
              </a:buClr>
              <a:buSzPts val="2220"/>
              <a:buFont typeface="Arial"/>
              <a:buChar char="•"/>
            </a:pPr>
            <a:r>
              <a:rPr lang="en-US" sz="2220" b="0" i="1" u="none" strike="noStrike" cap="none">
                <a:solidFill>
                  <a:schemeClr val="dk1"/>
                </a:solidFill>
                <a:latin typeface="Calibri"/>
                <a:ea typeface="Calibri"/>
                <a:cs typeface="Calibri"/>
                <a:sym typeface="Calibri"/>
              </a:rPr>
              <a:t>Le </a:t>
            </a:r>
            <a:r>
              <a:rPr lang="en-US" sz="2220" i="1"/>
              <a:t>C</a:t>
            </a:r>
            <a:r>
              <a:rPr lang="en-US" sz="2220" b="0" i="1" u="none" strike="noStrike" cap="none">
                <a:solidFill>
                  <a:schemeClr val="dk1"/>
                </a:solidFill>
                <a:latin typeface="Calibri"/>
                <a:ea typeface="Calibri"/>
                <a:cs typeface="Calibri"/>
                <a:sym typeface="Calibri"/>
              </a:rPr>
              <a:t>hat botté </a:t>
            </a:r>
            <a:r>
              <a:rPr lang="en-US" sz="2220" b="0" i="0" u="none" strike="noStrike" cap="none">
                <a:solidFill>
                  <a:schemeClr val="dk1"/>
                </a:solidFill>
                <a:latin typeface="Calibri"/>
                <a:ea typeface="Calibri"/>
                <a:cs typeface="Calibri"/>
                <a:sym typeface="Calibri"/>
              </a:rPr>
              <a:t>: On vient de publier une étude scientifique disant objectivement que les chiens sont plus intelligents que les chats.  Comment réagissez-vous face à une telle affirmation ?</a:t>
            </a:r>
            <a:endParaRPr sz="2220" b="0" i="0" u="none" strike="noStrike" cap="none">
              <a:solidFill>
                <a:schemeClr val="dk1"/>
              </a:solidFill>
              <a:latin typeface="Calibri"/>
              <a:ea typeface="Calibri"/>
              <a:cs typeface="Calibri"/>
              <a:sym typeface="Calibri"/>
            </a:endParaRPr>
          </a:p>
          <a:p>
            <a:pPr marL="342900" marR="0" lvl="0" indent="-342900" algn="l" rtl="0">
              <a:lnSpc>
                <a:spcPct val="80000"/>
              </a:lnSpc>
              <a:spcBef>
                <a:spcPts val="1000"/>
              </a:spcBef>
              <a:spcAft>
                <a:spcPts val="0"/>
              </a:spcAft>
              <a:buClr>
                <a:schemeClr val="dk1"/>
              </a:buClr>
              <a:buSzPts val="2220"/>
              <a:buFont typeface="Arial"/>
              <a:buChar char="•"/>
            </a:pPr>
            <a:r>
              <a:rPr lang="en-US" sz="2220" b="0" i="1" u="none" strike="noStrike" cap="none">
                <a:solidFill>
                  <a:schemeClr val="dk1"/>
                </a:solidFill>
                <a:latin typeface="Calibri"/>
                <a:ea typeface="Calibri"/>
                <a:cs typeface="Calibri"/>
                <a:sym typeface="Calibri"/>
              </a:rPr>
              <a:t>La </a:t>
            </a:r>
            <a:r>
              <a:rPr lang="en-US" sz="2220" i="1"/>
              <a:t>B</a:t>
            </a:r>
            <a:r>
              <a:rPr lang="en-US" sz="2220" b="0" i="1" u="none" strike="noStrike" cap="none">
                <a:solidFill>
                  <a:schemeClr val="dk1"/>
                </a:solidFill>
                <a:latin typeface="Calibri"/>
                <a:ea typeface="Calibri"/>
                <a:cs typeface="Calibri"/>
                <a:sym typeface="Calibri"/>
              </a:rPr>
              <a:t>elle au bois dormant</a:t>
            </a:r>
            <a:r>
              <a:rPr lang="en-US" sz="2220" b="0" i="0" u="none" strike="noStrike" cap="none">
                <a:solidFill>
                  <a:schemeClr val="dk1"/>
                </a:solidFill>
                <a:latin typeface="Calibri"/>
                <a:ea typeface="Calibri"/>
                <a:cs typeface="Calibri"/>
                <a:sym typeface="Calibri"/>
              </a:rPr>
              <a:t> : Dans la version de Disney la plus récente, Angelin</a:t>
            </a:r>
            <a:r>
              <a:rPr lang="en-US" sz="2220"/>
              <a:t>a</a:t>
            </a:r>
            <a:r>
              <a:rPr lang="en-US" sz="2220" b="0" i="0" u="none" strike="noStrike" cap="none">
                <a:solidFill>
                  <a:schemeClr val="dk1"/>
                </a:solidFill>
                <a:latin typeface="Calibri"/>
                <a:ea typeface="Calibri"/>
                <a:cs typeface="Calibri"/>
                <a:sym typeface="Calibri"/>
              </a:rPr>
              <a:t> Jolie interprète le rôle de la mauvaise fée.  Que pensez-vous d’Angelin</a:t>
            </a:r>
            <a:r>
              <a:rPr lang="en-US" sz="2220"/>
              <a:t>a</a:t>
            </a:r>
            <a:r>
              <a:rPr lang="en-US" sz="2220" b="0" i="0" u="none" strike="noStrike" cap="none">
                <a:solidFill>
                  <a:schemeClr val="dk1"/>
                </a:solidFill>
                <a:latin typeface="Calibri"/>
                <a:ea typeface="Calibri"/>
                <a:cs typeface="Calibri"/>
                <a:sym typeface="Calibri"/>
              </a:rPr>
              <a:t> Jolie ?</a:t>
            </a:r>
            <a:endParaRPr/>
          </a:p>
          <a:p>
            <a:pPr marL="342900" marR="0" lvl="0" indent="-342900" algn="l" rtl="0">
              <a:lnSpc>
                <a:spcPct val="80000"/>
              </a:lnSpc>
              <a:spcBef>
                <a:spcPts val="1000"/>
              </a:spcBef>
              <a:spcAft>
                <a:spcPts val="0"/>
              </a:spcAft>
              <a:buClr>
                <a:schemeClr val="dk1"/>
              </a:buClr>
              <a:buSzPts val="2220"/>
              <a:buFont typeface="Arial"/>
              <a:buChar char="•"/>
            </a:pPr>
            <a:r>
              <a:rPr lang="en-US" sz="2220" b="0" i="1" u="none" strike="noStrike" cap="none">
                <a:solidFill>
                  <a:schemeClr val="dk1"/>
                </a:solidFill>
                <a:latin typeface="Calibri"/>
                <a:ea typeface="Calibri"/>
                <a:cs typeface="Calibri"/>
                <a:sym typeface="Calibri"/>
              </a:rPr>
              <a:t>Cendrillon </a:t>
            </a:r>
            <a:r>
              <a:rPr lang="en-US" sz="2220" b="0" i="0" u="none" strike="noStrike" cap="none">
                <a:solidFill>
                  <a:schemeClr val="dk1"/>
                </a:solidFill>
                <a:latin typeface="Calibri"/>
                <a:ea typeface="Calibri"/>
                <a:cs typeface="Calibri"/>
                <a:sym typeface="Calibri"/>
              </a:rPr>
              <a:t>: Avez-vous des conseils pour les actrices qui doivent </a:t>
            </a:r>
            <a:r>
              <a:rPr lang="en-US" sz="2220"/>
              <a:t>marcher sur</a:t>
            </a:r>
            <a:r>
              <a:rPr lang="en-US" sz="2220" b="0" i="0" u="none" strike="noStrike" cap="none">
                <a:solidFill>
                  <a:schemeClr val="dk1"/>
                </a:solidFill>
                <a:latin typeface="Calibri"/>
                <a:ea typeface="Calibri"/>
                <a:cs typeface="Calibri"/>
                <a:sym typeface="Calibri"/>
              </a:rPr>
              <a:t> le tapis rouge cette année ?</a:t>
            </a:r>
            <a:endParaRPr sz="2220" b="0" i="0" u="none" strike="noStrike" cap="none">
              <a:solidFill>
                <a:schemeClr val="dk1"/>
              </a:solidFill>
              <a:latin typeface="Calibri"/>
              <a:ea typeface="Calibri"/>
              <a:cs typeface="Calibri"/>
              <a:sym typeface="Calibri"/>
            </a:endParaRPr>
          </a:p>
          <a:p>
            <a:pPr marL="342900" marR="0" lvl="0" indent="-201930" algn="l" rtl="0">
              <a:lnSpc>
                <a:spcPct val="80000"/>
              </a:lnSpc>
              <a:spcBef>
                <a:spcPts val="1000"/>
              </a:spcBef>
              <a:spcAft>
                <a:spcPts val="0"/>
              </a:spcAft>
              <a:buClr>
                <a:schemeClr val="dk1"/>
              </a:buClr>
              <a:buSzPts val="2220"/>
              <a:buFont typeface="Arial"/>
              <a:buNone/>
            </a:pPr>
            <a:endParaRPr sz="2220" b="0" i="1" u="none" strike="noStrike" cap="none">
              <a:solidFill>
                <a:schemeClr val="dk1"/>
              </a:solidFill>
              <a:latin typeface="Calibri"/>
              <a:ea typeface="Calibri"/>
              <a:cs typeface="Calibri"/>
              <a:sym typeface="Calibri"/>
            </a:endParaRPr>
          </a:p>
          <a:p>
            <a:pPr marL="0" marR="0" lvl="0" indent="0" algn="ctr" rtl="0">
              <a:lnSpc>
                <a:spcPct val="80000"/>
              </a:lnSpc>
              <a:spcBef>
                <a:spcPts val="1000"/>
              </a:spcBef>
              <a:spcAft>
                <a:spcPts val="0"/>
              </a:spcAft>
              <a:buClr>
                <a:schemeClr val="dk1"/>
              </a:buClr>
              <a:buSzPts val="2220"/>
              <a:buFont typeface="Arial"/>
              <a:buNone/>
            </a:pPr>
            <a:r>
              <a:rPr lang="en-US" sz="2220" b="0" i="0" u="none" strike="noStrike" cap="none">
                <a:solidFill>
                  <a:schemeClr val="dk1"/>
                </a:solidFill>
                <a:latin typeface="Calibri"/>
                <a:ea typeface="Calibri"/>
                <a:cs typeface="Calibri"/>
                <a:sym typeface="Calibri"/>
              </a:rPr>
              <a:t> </a:t>
            </a:r>
            <a:endParaRPr sz="2220" b="0" i="0" u="none" strike="noStrike" cap="none">
              <a:solidFill>
                <a:schemeClr val="dk1"/>
              </a:solidFill>
              <a:latin typeface="Calibri"/>
              <a:ea typeface="Calibri"/>
              <a:cs typeface="Calibri"/>
              <a:sym typeface="Calibri"/>
            </a:endParaRPr>
          </a:p>
          <a:p>
            <a:pPr marL="342900" marR="0" lvl="0" indent="-201930" algn="l" rtl="0">
              <a:lnSpc>
                <a:spcPct val="80000"/>
              </a:lnSpc>
              <a:spcBef>
                <a:spcPts val="1000"/>
              </a:spcBef>
              <a:spcAft>
                <a:spcPts val="0"/>
              </a:spcAft>
              <a:buClr>
                <a:schemeClr val="dk1"/>
              </a:buClr>
              <a:buSzPts val="2220"/>
              <a:buFont typeface="Arial"/>
              <a:buNone/>
            </a:pPr>
            <a:endParaRPr sz="2220" b="0" i="0" u="none" strike="noStrike" cap="none">
              <a:solidFill>
                <a:schemeClr val="dk1"/>
              </a:solidFill>
              <a:latin typeface="Calibri"/>
              <a:ea typeface="Calibri"/>
              <a:cs typeface="Calibri"/>
              <a:sym typeface="Calibri"/>
            </a:endParaRPr>
          </a:p>
          <a:p>
            <a:pPr marL="342900" marR="0" lvl="0" indent="-201930" algn="l" rtl="0">
              <a:lnSpc>
                <a:spcPct val="80000"/>
              </a:lnSpc>
              <a:spcBef>
                <a:spcPts val="1000"/>
              </a:spcBef>
              <a:spcAft>
                <a:spcPts val="0"/>
              </a:spcAft>
              <a:buClr>
                <a:schemeClr val="dk1"/>
              </a:buClr>
              <a:buSzPts val="2220"/>
              <a:buFont typeface="Arial"/>
              <a:buNone/>
            </a:pPr>
            <a:endParaRPr sz="2220" b="0" i="1" u="none" strike="noStrike" cap="none">
              <a:solidFill>
                <a:schemeClr val="dk1"/>
              </a:solidFill>
              <a:latin typeface="Calibri"/>
              <a:ea typeface="Calibri"/>
              <a:cs typeface="Calibri"/>
              <a:sym typeface="Calibri"/>
            </a:endParaRPr>
          </a:p>
          <a:p>
            <a:pPr marL="342900" marR="0" lvl="0" indent="-201930" algn="l" rtl="0">
              <a:lnSpc>
                <a:spcPct val="80000"/>
              </a:lnSpc>
              <a:spcBef>
                <a:spcPts val="1000"/>
              </a:spcBef>
              <a:spcAft>
                <a:spcPts val="0"/>
              </a:spcAft>
              <a:buClr>
                <a:schemeClr val="dk1"/>
              </a:buClr>
              <a:buSzPts val="2220"/>
              <a:buFont typeface="Arial"/>
              <a:buNone/>
            </a:pPr>
            <a:endParaRPr sz="2220" b="0" i="0" u="none" strike="noStrike" cap="none">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a:spLocks noGrp="1"/>
          </p:cNvSpPr>
          <p:nvPr>
            <p:ph type="ctrTitle"/>
          </p:nvPr>
        </p:nvSpPr>
        <p:spPr>
          <a:xfrm>
            <a:off x="1417780" y="221673"/>
            <a:ext cx="9144000" cy="10069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sz="6000" b="0" i="0" u="none" strike="noStrike" cap="none">
                <a:solidFill>
                  <a:schemeClr val="dk1"/>
                </a:solidFill>
                <a:latin typeface="Calibri"/>
                <a:ea typeface="Calibri"/>
                <a:cs typeface="Calibri"/>
                <a:sym typeface="Calibri"/>
              </a:rPr>
              <a:t>La question de l’inceste</a:t>
            </a:r>
            <a:endParaRPr sz="6000" b="0" i="0" u="none" strike="noStrike" cap="none">
              <a:solidFill>
                <a:schemeClr val="dk1"/>
              </a:solidFill>
              <a:latin typeface="Calibri"/>
              <a:ea typeface="Calibri"/>
              <a:cs typeface="Calibri"/>
              <a:sym typeface="Calibri"/>
            </a:endParaRPr>
          </a:p>
        </p:txBody>
      </p:sp>
      <p:sp>
        <p:nvSpPr>
          <p:cNvPr id="429" name="Shape 429"/>
          <p:cNvSpPr txBox="1">
            <a:spLocks noGrp="1"/>
          </p:cNvSpPr>
          <p:nvPr>
            <p:ph type="subTitle" idx="1"/>
          </p:nvPr>
        </p:nvSpPr>
        <p:spPr>
          <a:xfrm>
            <a:off x="1071416" y="1588798"/>
            <a:ext cx="9836727" cy="4119273"/>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 l’époque, l’interdit de l’inceste n’allait pas de soi donc il fallait expliciter cette notion dans des contes.</a:t>
            </a:r>
            <a:endParaRPr sz="2400" b="0" i="0" u="none" strike="noStrike" cap="none">
              <a:solidFill>
                <a:schemeClr val="dk1"/>
              </a:solidFill>
              <a:latin typeface="Calibri"/>
              <a:ea typeface="Calibri"/>
              <a:cs typeface="Calibri"/>
              <a:sym typeface="Calibri"/>
            </a:endParaRPr>
          </a:p>
          <a:p>
            <a:pPr marL="342900" marR="0" lvl="0" indent="-342900" algn="l" rtl="0">
              <a:lnSpc>
                <a:spcPct val="8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Dans la version Perrault, la princesse ne désire pas son père en retour mais cherche vraiment à lui échapper.</a:t>
            </a:r>
            <a:endParaRPr sz="2400" b="0" i="0" u="none" strike="noStrike" cap="none">
              <a:solidFill>
                <a:schemeClr val="dk1"/>
              </a:solidFill>
              <a:latin typeface="Calibri"/>
              <a:ea typeface="Calibri"/>
              <a:cs typeface="Calibri"/>
              <a:sym typeface="Calibri"/>
            </a:endParaRPr>
          </a:p>
          <a:p>
            <a:pPr marL="342900" marR="0" lvl="0" indent="-342900" algn="l" rtl="0">
              <a:lnSpc>
                <a:spcPct val="8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Jacques Demy lors d’un entretien : C’est très normal si on lit ça à cinq ou six ou sept ans.  Si un père demande à sa fille « vous voulez m’épouser ? » ça ne choque pas du tout.  Si on demande à une petite fille avec qui tu vas te marier plus tard, elle dira « avec papa » si elle a cinq ou six ans et qu’elle aime bien son père.  Donc quand on lit l’histoire étant jeune, on ne fait pas du tout attention à ça.  Et les adultes sont un peu effrayés par ça parce qu’ils sont du mauvais esprit qui dénature les choses.</a:t>
            </a:r>
            <a:endParaRPr/>
          </a:p>
          <a:p>
            <a:pPr marL="342900" marR="0" lvl="0" indent="-342900" algn="l" rtl="0">
              <a:lnSpc>
                <a:spcPct val="8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la version « queer » du conte</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1843525" y="5290677"/>
            <a:ext cx="8449636" cy="14174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Illustrations du manuscrit de 1695</a:t>
            </a:r>
            <a:endParaRPr sz="4400" b="0" i="0" u="none" strike="noStrike" cap="none">
              <a:solidFill>
                <a:schemeClr val="dk1"/>
              </a:solidFill>
              <a:latin typeface="Calibri"/>
              <a:ea typeface="Calibri"/>
              <a:cs typeface="Calibri"/>
              <a:sym typeface="Calibri"/>
            </a:endParaRPr>
          </a:p>
        </p:txBody>
      </p:sp>
      <p:pic>
        <p:nvPicPr>
          <p:cNvPr id="121" name="Shape 121"/>
          <p:cNvPicPr preferRelativeResize="0"/>
          <p:nvPr/>
        </p:nvPicPr>
        <p:blipFill rotWithShape="1">
          <a:blip r:embed="rId3">
            <a:alphaModFix/>
          </a:blip>
          <a:srcRect/>
          <a:stretch/>
        </p:blipFill>
        <p:spPr>
          <a:xfrm>
            <a:off x="4422725" y="240577"/>
            <a:ext cx="3291237" cy="5380038"/>
          </a:xfrm>
          <a:prstGeom prst="rect">
            <a:avLst/>
          </a:prstGeom>
          <a:noFill/>
          <a:ln>
            <a:noFill/>
          </a:ln>
        </p:spPr>
      </p:pic>
      <p:pic>
        <p:nvPicPr>
          <p:cNvPr id="122" name="Shape 122"/>
          <p:cNvPicPr preferRelativeResize="0"/>
          <p:nvPr/>
        </p:nvPicPr>
        <p:blipFill rotWithShape="1">
          <a:blip r:embed="rId4">
            <a:alphaModFix/>
          </a:blip>
          <a:srcRect/>
          <a:stretch/>
        </p:blipFill>
        <p:spPr>
          <a:xfrm>
            <a:off x="8120362" y="240577"/>
            <a:ext cx="3315449" cy="5380038"/>
          </a:xfrm>
          <a:prstGeom prst="rect">
            <a:avLst/>
          </a:prstGeom>
          <a:noFill/>
          <a:ln>
            <a:noFill/>
          </a:ln>
        </p:spPr>
      </p:pic>
      <p:pic>
        <p:nvPicPr>
          <p:cNvPr id="123" name="Shape 123"/>
          <p:cNvPicPr preferRelativeResize="0"/>
          <p:nvPr/>
        </p:nvPicPr>
        <p:blipFill rotWithShape="1">
          <a:blip r:embed="rId5">
            <a:alphaModFix/>
          </a:blip>
          <a:srcRect/>
          <a:stretch/>
        </p:blipFill>
        <p:spPr>
          <a:xfrm>
            <a:off x="290218" y="240577"/>
            <a:ext cx="3819963" cy="5382396"/>
          </a:xfrm>
          <a:prstGeom prst="rect">
            <a:avLst/>
          </a:prstGeom>
          <a:noFill/>
          <a:ln>
            <a:noFill/>
          </a:ln>
        </p:spPr>
      </p:pic>
      <p:sp>
        <p:nvSpPr>
          <p:cNvPr id="124" name="Shape 124"/>
          <p:cNvSpPr/>
          <p:nvPr/>
        </p:nvSpPr>
        <p:spPr>
          <a:xfrm>
            <a:off x="2604707" y="6176713"/>
            <a:ext cx="692727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70C0"/>
                </a:solidFill>
                <a:latin typeface="Calibri"/>
                <a:ea typeface="Calibri"/>
                <a:cs typeface="Calibri"/>
                <a:sym typeface="Calibri"/>
              </a:rPr>
              <a:t>http://www.themorgan.org/collection/charles-perrault/manuscript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1842486" y="5708513"/>
            <a:ext cx="8449636" cy="14174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Illustrations du manuscrit de 1695</a:t>
            </a:r>
            <a:endParaRPr sz="4400" b="0" i="0" u="none" strike="noStrike" cap="none">
              <a:solidFill>
                <a:schemeClr val="dk1"/>
              </a:solidFill>
              <a:latin typeface="Calibri"/>
              <a:ea typeface="Calibri"/>
              <a:cs typeface="Calibri"/>
              <a:sym typeface="Calibri"/>
            </a:endParaRPr>
          </a:p>
        </p:txBody>
      </p:sp>
      <p:pic>
        <p:nvPicPr>
          <p:cNvPr id="130" name="Shape 130"/>
          <p:cNvPicPr preferRelativeResize="0"/>
          <p:nvPr/>
        </p:nvPicPr>
        <p:blipFill rotWithShape="1">
          <a:blip r:embed="rId3">
            <a:alphaModFix/>
          </a:blip>
          <a:srcRect/>
          <a:stretch/>
        </p:blipFill>
        <p:spPr>
          <a:xfrm>
            <a:off x="4357591" y="370018"/>
            <a:ext cx="3419427" cy="5340380"/>
          </a:xfrm>
          <a:prstGeom prst="rect">
            <a:avLst/>
          </a:prstGeom>
          <a:noFill/>
          <a:ln>
            <a:noFill/>
          </a:ln>
        </p:spPr>
      </p:pic>
      <p:pic>
        <p:nvPicPr>
          <p:cNvPr id="131" name="Shape 131"/>
          <p:cNvPicPr preferRelativeResize="0"/>
          <p:nvPr/>
        </p:nvPicPr>
        <p:blipFill rotWithShape="1">
          <a:blip r:embed="rId4">
            <a:alphaModFix/>
          </a:blip>
          <a:srcRect/>
          <a:stretch/>
        </p:blipFill>
        <p:spPr>
          <a:xfrm>
            <a:off x="8026400" y="370017"/>
            <a:ext cx="3491363" cy="5338496"/>
          </a:xfrm>
          <a:prstGeom prst="rect">
            <a:avLst/>
          </a:prstGeom>
          <a:noFill/>
          <a:ln>
            <a:noFill/>
          </a:ln>
        </p:spPr>
      </p:pic>
      <p:pic>
        <p:nvPicPr>
          <p:cNvPr id="132" name="Shape 132"/>
          <p:cNvPicPr preferRelativeResize="0"/>
          <p:nvPr/>
        </p:nvPicPr>
        <p:blipFill rotWithShape="1">
          <a:blip r:embed="rId5">
            <a:alphaModFix/>
          </a:blip>
          <a:srcRect/>
          <a:stretch/>
        </p:blipFill>
        <p:spPr>
          <a:xfrm>
            <a:off x="830492" y="383894"/>
            <a:ext cx="3277717" cy="53246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ctrTitle"/>
          </p:nvPr>
        </p:nvSpPr>
        <p:spPr>
          <a:xfrm>
            <a:off x="1417780" y="221673"/>
            <a:ext cx="9144000" cy="10069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sz="6000" b="0" i="0" u="none" strike="noStrike" cap="none">
                <a:solidFill>
                  <a:schemeClr val="dk1"/>
                </a:solidFill>
                <a:latin typeface="Calibri"/>
                <a:ea typeface="Calibri"/>
                <a:cs typeface="Calibri"/>
                <a:sym typeface="Calibri"/>
              </a:rPr>
              <a:t>Les contes de Perrault</a:t>
            </a:r>
            <a:endParaRPr sz="6000" b="0" i="0" u="none" strike="noStrike" cap="none">
              <a:solidFill>
                <a:schemeClr val="dk1"/>
              </a:solidFill>
              <a:latin typeface="Calibri"/>
              <a:ea typeface="Calibri"/>
              <a:cs typeface="Calibri"/>
              <a:sym typeface="Calibri"/>
            </a:endParaRPr>
          </a:p>
        </p:txBody>
      </p:sp>
      <p:sp>
        <p:nvSpPr>
          <p:cNvPr id="139" name="Shape 139"/>
          <p:cNvSpPr txBox="1">
            <a:spLocks noGrp="1"/>
          </p:cNvSpPr>
          <p:nvPr>
            <p:ph type="subTitle" idx="1"/>
          </p:nvPr>
        </p:nvSpPr>
        <p:spPr>
          <a:xfrm>
            <a:off x="1071416" y="1588798"/>
            <a:ext cx="9836727" cy="4119273"/>
          </a:xfrm>
          <a:prstGeom prst="rect">
            <a:avLst/>
          </a:prstGeom>
          <a:noFill/>
          <a:ln>
            <a:noFill/>
          </a:ln>
        </p:spPr>
        <p:txBody>
          <a:bodyPr spcFirstLastPara="1" wrap="square" lIns="91425" tIns="45700" rIns="91425" bIns="45700" anchor="t" anchorCtr="0">
            <a:noAutofit/>
          </a:bodyPr>
          <a:lstStyle/>
          <a:p>
            <a:pPr marL="342900" marR="0" lvl="0" indent="-342900" algn="l" rtl="0">
              <a:lnSpc>
                <a:spcPct val="70000"/>
              </a:lnSpc>
              <a:spcBef>
                <a:spcPts val="0"/>
              </a:spcBef>
              <a:spcAft>
                <a:spcPts val="0"/>
              </a:spcAft>
              <a:buClr>
                <a:schemeClr val="dk1"/>
              </a:buClr>
              <a:buSzPts val="2220"/>
              <a:buFont typeface="Arial"/>
              <a:buChar char="•"/>
            </a:pPr>
            <a:r>
              <a:rPr lang="en-US" sz="2220" b="0" i="0" u="none" strike="noStrike" cap="none">
                <a:solidFill>
                  <a:schemeClr val="dk1"/>
                </a:solidFill>
                <a:latin typeface="Calibri"/>
                <a:ea typeface="Calibri"/>
                <a:cs typeface="Calibri"/>
                <a:sym typeface="Calibri"/>
              </a:rPr>
              <a:t>Perrault publie Peau d’</a:t>
            </a:r>
            <a:r>
              <a:rPr lang="en-US" sz="2220"/>
              <a:t>â</a:t>
            </a:r>
            <a:r>
              <a:rPr lang="en-US" sz="2220" b="0" i="0" u="none" strike="noStrike" cap="none">
                <a:solidFill>
                  <a:schemeClr val="dk1"/>
                </a:solidFill>
                <a:latin typeface="Calibri"/>
                <a:ea typeface="Calibri"/>
                <a:cs typeface="Calibri"/>
                <a:sym typeface="Calibri"/>
              </a:rPr>
              <a:t>ne (un des trois contes en vers) en 1694, un an avant la publication d’un recueil de contes en prose.</a:t>
            </a:r>
            <a:endParaRPr/>
          </a:p>
          <a:p>
            <a:pPr marL="342900" marR="0" lvl="0" indent="-342900" algn="l" rtl="0">
              <a:lnSpc>
                <a:spcPct val="70000"/>
              </a:lnSpc>
              <a:spcBef>
                <a:spcPts val="1000"/>
              </a:spcBef>
              <a:spcAft>
                <a:spcPts val="0"/>
              </a:spcAft>
              <a:buClr>
                <a:schemeClr val="dk1"/>
              </a:buClr>
              <a:buSzPts val="2220"/>
              <a:buFont typeface="Arial"/>
              <a:buChar char="•"/>
            </a:pPr>
            <a:r>
              <a:rPr lang="en-US" sz="2220" b="0" i="0" u="none" strike="noStrike" cap="none">
                <a:solidFill>
                  <a:schemeClr val="dk1"/>
                </a:solidFill>
                <a:latin typeface="Calibri"/>
                <a:ea typeface="Calibri"/>
                <a:cs typeface="Calibri"/>
                <a:sym typeface="Calibri"/>
              </a:rPr>
              <a:t>En 1695 on publie un recueil de cinq contes en prose intitulé </a:t>
            </a:r>
            <a:r>
              <a:rPr lang="en-US" sz="2220" b="0" i="1" u="none" strike="noStrike" cap="none">
                <a:solidFill>
                  <a:schemeClr val="dk1"/>
                </a:solidFill>
                <a:latin typeface="Calibri"/>
                <a:ea typeface="Calibri"/>
                <a:cs typeface="Calibri"/>
                <a:sym typeface="Calibri"/>
              </a:rPr>
              <a:t>Contes de ma mère l’oye. </a:t>
            </a:r>
            <a:r>
              <a:rPr lang="en-US" sz="2220" b="0" i="0" u="none" strike="noStrike" cap="none">
                <a:solidFill>
                  <a:schemeClr val="dk1"/>
                </a:solidFill>
                <a:latin typeface="Calibri"/>
                <a:ea typeface="Calibri"/>
                <a:cs typeface="Calibri"/>
                <a:sym typeface="Calibri"/>
              </a:rPr>
              <a:t>(</a:t>
            </a:r>
            <a:r>
              <a:rPr lang="en-US" sz="2220" b="0" i="1" u="none" strike="noStrike" cap="none">
                <a:solidFill>
                  <a:schemeClr val="dk1"/>
                </a:solidFill>
                <a:latin typeface="Calibri"/>
                <a:ea typeface="Calibri"/>
                <a:cs typeface="Calibri"/>
                <a:sym typeface="Calibri"/>
              </a:rPr>
              <a:t>La </a:t>
            </a:r>
            <a:r>
              <a:rPr lang="en-US" sz="2220" i="1"/>
              <a:t>B</a:t>
            </a:r>
            <a:r>
              <a:rPr lang="en-US" sz="2220" b="0" i="1" u="none" strike="noStrike" cap="none">
                <a:solidFill>
                  <a:schemeClr val="dk1"/>
                </a:solidFill>
                <a:latin typeface="Calibri"/>
                <a:ea typeface="Calibri"/>
                <a:cs typeface="Calibri"/>
                <a:sym typeface="Calibri"/>
              </a:rPr>
              <a:t>elle au bois dormant, Le </a:t>
            </a:r>
            <a:r>
              <a:rPr lang="en-US" sz="2220" i="1"/>
              <a:t>P</a:t>
            </a:r>
            <a:r>
              <a:rPr lang="en-US" sz="2220" b="0" i="1" u="none" strike="noStrike" cap="none">
                <a:solidFill>
                  <a:schemeClr val="dk1"/>
                </a:solidFill>
                <a:latin typeface="Calibri"/>
                <a:ea typeface="Calibri"/>
                <a:cs typeface="Calibri"/>
                <a:sym typeface="Calibri"/>
              </a:rPr>
              <a:t>etit </a:t>
            </a:r>
            <a:r>
              <a:rPr lang="en-US" sz="2220" i="1"/>
              <a:t>C</a:t>
            </a:r>
            <a:r>
              <a:rPr lang="en-US" sz="2220" b="0" i="1" u="none" strike="noStrike" cap="none">
                <a:solidFill>
                  <a:schemeClr val="dk1"/>
                </a:solidFill>
                <a:latin typeface="Calibri"/>
                <a:ea typeface="Calibri"/>
                <a:cs typeface="Calibri"/>
                <a:sym typeface="Calibri"/>
              </a:rPr>
              <a:t>haperon rouge, La Barbe bleue, Le </a:t>
            </a:r>
            <a:r>
              <a:rPr lang="en-US" sz="2220" i="1"/>
              <a:t>M</a:t>
            </a:r>
            <a:r>
              <a:rPr lang="en-US" sz="2220" b="0" i="1" u="none" strike="noStrike" cap="none">
                <a:solidFill>
                  <a:schemeClr val="dk1"/>
                </a:solidFill>
                <a:latin typeface="Calibri"/>
                <a:ea typeface="Calibri"/>
                <a:cs typeface="Calibri"/>
                <a:sym typeface="Calibri"/>
              </a:rPr>
              <a:t>aître </a:t>
            </a:r>
            <a:r>
              <a:rPr lang="en-US" sz="2220" i="1"/>
              <a:t>c</a:t>
            </a:r>
            <a:r>
              <a:rPr lang="en-US" sz="2220" b="0" i="1" u="none" strike="noStrike" cap="none">
                <a:solidFill>
                  <a:schemeClr val="dk1"/>
                </a:solidFill>
                <a:latin typeface="Calibri"/>
                <a:ea typeface="Calibri"/>
                <a:cs typeface="Calibri"/>
                <a:sym typeface="Calibri"/>
              </a:rPr>
              <a:t>hat, </a:t>
            </a:r>
            <a:r>
              <a:rPr lang="en-US" sz="2220" b="0" i="0" u="none" strike="noStrike" cap="none">
                <a:solidFill>
                  <a:schemeClr val="dk1"/>
                </a:solidFill>
                <a:latin typeface="Calibri"/>
                <a:ea typeface="Calibri"/>
                <a:cs typeface="Calibri"/>
                <a:sym typeface="Calibri"/>
              </a:rPr>
              <a:t>et</a:t>
            </a:r>
            <a:r>
              <a:rPr lang="en-US" sz="2220" b="0" i="1" u="none" strike="noStrike" cap="none">
                <a:solidFill>
                  <a:schemeClr val="dk1"/>
                </a:solidFill>
                <a:latin typeface="Calibri"/>
                <a:ea typeface="Calibri"/>
                <a:cs typeface="Calibri"/>
                <a:sym typeface="Calibri"/>
              </a:rPr>
              <a:t> Les Fées).</a:t>
            </a:r>
            <a:endParaRPr/>
          </a:p>
          <a:p>
            <a:pPr marL="342900" marR="0" lvl="0" indent="-342900" algn="l" rtl="0">
              <a:lnSpc>
                <a:spcPct val="70000"/>
              </a:lnSpc>
              <a:spcBef>
                <a:spcPts val="1000"/>
              </a:spcBef>
              <a:spcAft>
                <a:spcPts val="0"/>
              </a:spcAft>
              <a:buClr>
                <a:schemeClr val="dk1"/>
              </a:buClr>
              <a:buSzPts val="2220"/>
              <a:buFont typeface="Arial"/>
              <a:buChar char="•"/>
            </a:pPr>
            <a:r>
              <a:rPr lang="en-US" sz="2220" b="0" i="0" u="none" strike="noStrike" cap="none">
                <a:solidFill>
                  <a:schemeClr val="dk1"/>
                </a:solidFill>
                <a:latin typeface="Calibri"/>
                <a:ea typeface="Calibri"/>
                <a:cs typeface="Calibri"/>
                <a:sym typeface="Calibri"/>
              </a:rPr>
              <a:t>En 1697 on publie </a:t>
            </a:r>
            <a:r>
              <a:rPr lang="en-US" sz="2220" b="0" i="1" u="none" strike="noStrike" cap="none">
                <a:solidFill>
                  <a:schemeClr val="dk1"/>
                </a:solidFill>
                <a:latin typeface="Calibri"/>
                <a:ea typeface="Calibri"/>
                <a:cs typeface="Calibri"/>
                <a:sym typeface="Calibri"/>
              </a:rPr>
              <a:t>Histoires ou contes du temps passé</a:t>
            </a:r>
            <a:r>
              <a:rPr lang="en-US" sz="2220" b="0" i="0" u="none" strike="noStrike" cap="none">
                <a:solidFill>
                  <a:schemeClr val="dk1"/>
                </a:solidFill>
                <a:latin typeface="Calibri"/>
                <a:ea typeface="Calibri"/>
                <a:cs typeface="Calibri"/>
                <a:sym typeface="Calibri"/>
              </a:rPr>
              <a:t> qui contient les cinq contes du manuscrit mais aussi </a:t>
            </a:r>
            <a:r>
              <a:rPr lang="en-US" sz="2220"/>
              <a:t>augmenté</a:t>
            </a:r>
            <a:r>
              <a:rPr lang="en-US" sz="2220" b="0" i="0" u="none" strike="noStrike" cap="none">
                <a:solidFill>
                  <a:schemeClr val="dk1"/>
                </a:solidFill>
                <a:latin typeface="Calibri"/>
                <a:ea typeface="Calibri"/>
                <a:cs typeface="Calibri"/>
                <a:sym typeface="Calibri"/>
              </a:rPr>
              <a:t> de trois contes, </a:t>
            </a:r>
            <a:r>
              <a:rPr lang="en-US" sz="2220" b="0" i="1" u="none" strike="noStrike" cap="none">
                <a:solidFill>
                  <a:schemeClr val="dk1"/>
                </a:solidFill>
                <a:latin typeface="Calibri"/>
                <a:ea typeface="Calibri"/>
                <a:cs typeface="Calibri"/>
                <a:sym typeface="Calibri"/>
              </a:rPr>
              <a:t>Cendrillon, Riquet à la houppe, </a:t>
            </a:r>
            <a:r>
              <a:rPr lang="en-US" sz="2220" b="0" i="0" u="none" strike="noStrike" cap="none">
                <a:solidFill>
                  <a:schemeClr val="dk1"/>
                </a:solidFill>
                <a:latin typeface="Calibri"/>
                <a:ea typeface="Calibri"/>
                <a:cs typeface="Calibri"/>
                <a:sym typeface="Calibri"/>
              </a:rPr>
              <a:t>et </a:t>
            </a:r>
            <a:r>
              <a:rPr lang="en-US" sz="2220" b="0" i="1" u="none" strike="noStrike" cap="none">
                <a:solidFill>
                  <a:schemeClr val="dk1"/>
                </a:solidFill>
                <a:latin typeface="Calibri"/>
                <a:ea typeface="Calibri"/>
                <a:cs typeface="Calibri"/>
                <a:sym typeface="Calibri"/>
              </a:rPr>
              <a:t>Le </a:t>
            </a:r>
            <a:r>
              <a:rPr lang="en-US" sz="2220" i="1"/>
              <a:t>P</a:t>
            </a:r>
            <a:r>
              <a:rPr lang="en-US" sz="2220" b="0" i="1" u="none" strike="noStrike" cap="none">
                <a:solidFill>
                  <a:schemeClr val="dk1"/>
                </a:solidFill>
                <a:latin typeface="Calibri"/>
                <a:ea typeface="Calibri"/>
                <a:cs typeface="Calibri"/>
                <a:sym typeface="Calibri"/>
              </a:rPr>
              <a:t>etit </a:t>
            </a:r>
            <a:r>
              <a:rPr lang="en-US" sz="2220" i="1"/>
              <a:t>P</a:t>
            </a:r>
            <a:r>
              <a:rPr lang="en-US" sz="2220" b="0" i="1" u="none" strike="noStrike" cap="none">
                <a:solidFill>
                  <a:schemeClr val="dk1"/>
                </a:solidFill>
                <a:latin typeface="Calibri"/>
                <a:ea typeface="Calibri"/>
                <a:cs typeface="Calibri"/>
                <a:sym typeface="Calibri"/>
              </a:rPr>
              <a:t>oucet.</a:t>
            </a:r>
            <a:endParaRPr sz="2220" b="0" i="1" u="none" strike="noStrike" cap="none">
              <a:solidFill>
                <a:schemeClr val="dk1"/>
              </a:solidFill>
              <a:latin typeface="Calibri"/>
              <a:ea typeface="Calibri"/>
              <a:cs typeface="Calibri"/>
              <a:sym typeface="Calibri"/>
            </a:endParaRPr>
          </a:p>
          <a:p>
            <a:pPr marL="342900" marR="0" lvl="0" indent="-342900" algn="l" rtl="0">
              <a:lnSpc>
                <a:spcPct val="70000"/>
              </a:lnSpc>
              <a:spcBef>
                <a:spcPts val="1000"/>
              </a:spcBef>
              <a:spcAft>
                <a:spcPts val="0"/>
              </a:spcAft>
              <a:buClr>
                <a:schemeClr val="dk1"/>
              </a:buClr>
              <a:buSzPts val="2220"/>
              <a:buFont typeface="Arial"/>
              <a:buChar char="•"/>
            </a:pPr>
            <a:r>
              <a:rPr lang="en-US" sz="2220" b="0" i="0" u="none" strike="noStrike" cap="none">
                <a:solidFill>
                  <a:schemeClr val="dk1"/>
                </a:solidFill>
                <a:latin typeface="Calibri"/>
                <a:ea typeface="Calibri"/>
                <a:cs typeface="Calibri"/>
                <a:sym typeface="Calibri"/>
              </a:rPr>
              <a:t>Selon Ruth Bottingheimer, à l’origine, Peau d’</a:t>
            </a:r>
            <a:r>
              <a:rPr lang="en-US" sz="2220"/>
              <a:t>â</a:t>
            </a:r>
            <a:r>
              <a:rPr lang="en-US" sz="2220" b="0" i="0" u="none" strike="noStrike" cap="none">
                <a:solidFill>
                  <a:schemeClr val="dk1"/>
                </a:solidFill>
                <a:latin typeface="Calibri"/>
                <a:ea typeface="Calibri"/>
                <a:cs typeface="Calibri"/>
                <a:sym typeface="Calibri"/>
              </a:rPr>
              <a:t>ne n’était pas le nom du conte mais tout un genre “contes de peau d’asne” (ce qui signifiait une petite histoire avec de la magie).  Son argument dans </a:t>
            </a:r>
            <a:r>
              <a:rPr lang="en-US" sz="2220" b="0" i="1" u="none" strike="noStrike" cap="none">
                <a:solidFill>
                  <a:schemeClr val="dk1"/>
                </a:solidFill>
                <a:latin typeface="Calibri"/>
                <a:ea typeface="Calibri"/>
                <a:cs typeface="Calibri"/>
                <a:sym typeface="Calibri"/>
              </a:rPr>
              <a:t>Fairy Tales : A New History</a:t>
            </a:r>
            <a:r>
              <a:rPr lang="en-US" sz="2220" b="0" i="0" u="none" strike="noStrike" cap="none">
                <a:solidFill>
                  <a:schemeClr val="dk1"/>
                </a:solidFill>
                <a:latin typeface="Calibri"/>
                <a:ea typeface="Calibri"/>
                <a:cs typeface="Calibri"/>
                <a:sym typeface="Calibri"/>
              </a:rPr>
              <a:t>, c’est que contrairement à ce que l’on croit, Perrault n’a pas puisé ses sources dans la tradition folklorique (les nourrices ill</a:t>
            </a:r>
            <a:r>
              <a:rPr lang="en-US" sz="2220"/>
              <a:t>e</a:t>
            </a:r>
            <a:r>
              <a:rPr lang="en-US" sz="2220" b="0" i="0" u="none" strike="noStrike" cap="none">
                <a:solidFill>
                  <a:schemeClr val="dk1"/>
                </a:solidFill>
                <a:latin typeface="Calibri"/>
                <a:ea typeface="Calibri"/>
                <a:cs typeface="Calibri"/>
                <a:sym typeface="Calibri"/>
              </a:rPr>
              <a:t>ttrées qui racontaient des histoires aux enfants) mais dans la littérature italienne.</a:t>
            </a:r>
            <a:endParaRPr sz="2220" b="0" i="0" u="none" strike="noStrike" cap="none">
              <a:solidFill>
                <a:schemeClr val="dk1"/>
              </a:solidFill>
              <a:latin typeface="Calibri"/>
              <a:ea typeface="Calibri"/>
              <a:cs typeface="Calibri"/>
              <a:sym typeface="Calibri"/>
            </a:endParaRPr>
          </a:p>
          <a:p>
            <a:pPr marL="342900" marR="0" lvl="0" indent="-201930" algn="l" rtl="0">
              <a:lnSpc>
                <a:spcPct val="70000"/>
              </a:lnSpc>
              <a:spcBef>
                <a:spcPts val="1000"/>
              </a:spcBef>
              <a:spcAft>
                <a:spcPts val="0"/>
              </a:spcAft>
              <a:buClr>
                <a:schemeClr val="dk1"/>
              </a:buClr>
              <a:buSzPts val="2220"/>
              <a:buFont typeface="Arial"/>
              <a:buNone/>
            </a:pPr>
            <a:endParaRPr sz="2220" b="0" i="0" u="none" strike="noStrike" cap="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ctrTitle"/>
          </p:nvPr>
        </p:nvSpPr>
        <p:spPr>
          <a:xfrm>
            <a:off x="1417780" y="221673"/>
            <a:ext cx="9144000" cy="10069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sz="6000" b="0" i="0" u="none" strike="noStrike" cap="none">
                <a:solidFill>
                  <a:schemeClr val="dk1"/>
                </a:solidFill>
                <a:latin typeface="Calibri"/>
                <a:ea typeface="Calibri"/>
                <a:cs typeface="Calibri"/>
                <a:sym typeface="Calibri"/>
              </a:rPr>
              <a:t>Pourquoi Peau d’</a:t>
            </a:r>
            <a:r>
              <a:rPr lang="en-US"/>
              <a:t>â</a:t>
            </a:r>
            <a:r>
              <a:rPr lang="en-US" sz="6000" b="0" i="0" u="none" strike="noStrike" cap="none">
                <a:solidFill>
                  <a:schemeClr val="dk1"/>
                </a:solidFill>
                <a:latin typeface="Calibri"/>
                <a:ea typeface="Calibri"/>
                <a:cs typeface="Calibri"/>
                <a:sym typeface="Calibri"/>
              </a:rPr>
              <a:t>ne?</a:t>
            </a:r>
            <a:endParaRPr sz="6000" b="0" i="0" u="none" strike="noStrike" cap="none">
              <a:solidFill>
                <a:schemeClr val="dk1"/>
              </a:solidFill>
              <a:latin typeface="Calibri"/>
              <a:ea typeface="Calibri"/>
              <a:cs typeface="Calibri"/>
              <a:sym typeface="Calibri"/>
            </a:endParaRPr>
          </a:p>
        </p:txBody>
      </p:sp>
      <p:sp>
        <p:nvSpPr>
          <p:cNvPr id="145" name="Shape 145"/>
          <p:cNvSpPr txBox="1">
            <a:spLocks noGrp="1"/>
          </p:cNvSpPr>
          <p:nvPr>
            <p:ph type="subTitle" idx="1"/>
          </p:nvPr>
        </p:nvSpPr>
        <p:spPr>
          <a:xfrm>
            <a:off x="1071416" y="1588798"/>
            <a:ext cx="9836727" cy="4119273"/>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Ce conte permet d’enseigner la langue en dialogue avec la littérature, le dessin, le cinéma, et la musique.</a:t>
            </a:r>
            <a:endParaRPr/>
          </a:p>
          <a:p>
            <a:pPr marL="342900" marR="0" lvl="0" indent="-19050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le texte de Charles Perrault</a:t>
            </a:r>
            <a:endParaRPr sz="24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les images d’Epinal (Charles Pinot)</a:t>
            </a:r>
            <a:endParaRPr sz="24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les gravures de Gustave Doré</a:t>
            </a:r>
            <a:endParaRPr sz="24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le film de Jacques Demy</a:t>
            </a:r>
            <a:endParaRPr/>
          </a:p>
          <a:p>
            <a:pPr marL="342900" marR="0" lvl="0" indent="-3429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la bande originale du film (musique de Michel Legrand)</a:t>
            </a:r>
            <a:endParaRPr sz="2400" b="0" i="0" u="none" strike="noStrike" cap="none">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2066</Words>
  <Application>Microsoft Macintosh PowerPoint</Application>
  <PresentationFormat>Widescreen</PresentationFormat>
  <Paragraphs>182</Paragraphs>
  <Slides>52</Slides>
  <Notes>52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Georgia</vt:lpstr>
      <vt:lpstr>Times New Roman</vt:lpstr>
      <vt:lpstr>Arial</vt:lpstr>
      <vt:lpstr>Calibri</vt:lpstr>
      <vt:lpstr>Carme</vt:lpstr>
      <vt:lpstr>Office Theme</vt:lpstr>
      <vt:lpstr>PowerPoint Presentation</vt:lpstr>
      <vt:lpstr>Pourquoi les contes de Perrault?</vt:lpstr>
      <vt:lpstr>PowerPoint Presentation</vt:lpstr>
      <vt:lpstr>PowerPoint Presentation</vt:lpstr>
      <vt:lpstr>On peut consulter le manuscrit de 1695 des contes de Perrault sur le site de la bibliothèque Morgan (Madison Ave).   Cette version contient cinq contes : La Belle au bois dormant, Le Petit Chaperon rouge, La Barbe bleue, Le Maître chat, et Les Fées.</vt:lpstr>
      <vt:lpstr>Illustrations du manuscrit de 1695</vt:lpstr>
      <vt:lpstr>Illustrations du manuscrit de 1695</vt:lpstr>
      <vt:lpstr>Les contes de Perrault</vt:lpstr>
      <vt:lpstr>Pourquoi Peau d’âne?</vt:lpstr>
      <vt:lpstr>Pourquoi Peau d’âne?</vt:lpstr>
      <vt:lpstr>Peau d’âne : spectacle dansé</vt:lpstr>
      <vt:lpstr>Peau d’âne: résumé du conte</vt:lpstr>
      <vt:lpstr>Ecrire une histoire à partir des images</vt:lpstr>
      <vt:lpstr>Vocabulaire et expressions utiles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 illustrations de Gustave Doré accompagnent l’édition de 1862</vt:lpstr>
      <vt:lpstr>Les deux frontispices 1697 et 1862</vt:lpstr>
      <vt:lpstr>PowerPoint Presentation</vt:lpstr>
      <vt:lpstr>Le roi, qui s'était mis en tête ce bizarre projet, avait consulté un vieux druide. </vt:lpstr>
      <vt:lpstr>PowerPoint Presentation</vt:lpstr>
      <vt:lpstr>PowerPoint Presentation</vt:lpstr>
      <vt:lpstr>La joie de se trouver si belle lui donna envie de s'y baigner, ce qu'elle exécuta. </vt:lpstr>
      <vt:lpstr>PowerPoint Presentation</vt:lpstr>
      <vt:lpstr>PowerPoint Presentation</vt:lpstr>
      <vt:lpstr>PowerPoint Presentation</vt:lpstr>
      <vt:lpstr>PowerPoint Presentation</vt:lpstr>
      <vt:lpstr>Les Conseils de la Fée des Lilas </vt:lpstr>
      <vt:lpstr>PowerPoint Presentation</vt:lpstr>
      <vt:lpstr>PowerPoint Presentation</vt:lpstr>
      <vt:lpstr>PowerPoint Presentation</vt:lpstr>
      <vt:lpstr>PowerPoint Presentation</vt:lpstr>
      <vt:lpstr>PowerPoint Presentation</vt:lpstr>
      <vt:lpstr>Rêves secrets d’un prince et d’une princesse </vt:lpstr>
      <vt:lpstr>Rêves d’amour idéal</vt:lpstr>
      <vt:lpstr>Rêves d’amour idéal</vt:lpstr>
      <vt:lpstr>Rêves d’amour idéal</vt:lpstr>
      <vt:lpstr>Rêves d’amour idéal</vt:lpstr>
      <vt:lpstr>Le cake d’amour</vt:lpstr>
      <vt:lpstr>PowerPoint Presentation</vt:lpstr>
      <vt:lpstr>PowerPoint Presentation</vt:lpstr>
      <vt:lpstr>Idée pour un projet final</vt:lpstr>
      <vt:lpstr>La question de l’inceste</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2018-02-02T04:20:39Z</dcterms:modified>
</cp:coreProperties>
</file>