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2"/>
  </p:notesMasterIdLst>
  <p:sldIdLst>
    <p:sldId id="256" r:id="rId3"/>
    <p:sldId id="293" r:id="rId4"/>
    <p:sldId id="295" r:id="rId5"/>
    <p:sldId id="257" r:id="rId6"/>
    <p:sldId id="290" r:id="rId7"/>
    <p:sldId id="259" r:id="rId8"/>
    <p:sldId id="298" r:id="rId9"/>
    <p:sldId id="291" r:id="rId10"/>
    <p:sldId id="260" r:id="rId11"/>
    <p:sldId id="264" r:id="rId12"/>
    <p:sldId id="265" r:id="rId13"/>
    <p:sldId id="297" r:id="rId14"/>
    <p:sldId id="262" r:id="rId15"/>
    <p:sldId id="266" r:id="rId16"/>
    <p:sldId id="269" r:id="rId17"/>
    <p:sldId id="299" r:id="rId18"/>
    <p:sldId id="270" r:id="rId19"/>
    <p:sldId id="272" r:id="rId20"/>
    <p:sldId id="273" r:id="rId21"/>
    <p:sldId id="274" r:id="rId22"/>
    <p:sldId id="275" r:id="rId23"/>
    <p:sldId id="276" r:id="rId24"/>
    <p:sldId id="277" r:id="rId25"/>
    <p:sldId id="278" r:id="rId26"/>
    <p:sldId id="280" r:id="rId27"/>
    <p:sldId id="279" r:id="rId28"/>
    <p:sldId id="296" r:id="rId29"/>
    <p:sldId id="283" r:id="rId30"/>
    <p:sldId id="284" r:id="rId31"/>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000000"/>
    <a:srgbClr val="7CA6D6"/>
    <a:srgbClr val="E389DA"/>
    <a:srgbClr val="DB3BD1"/>
    <a:srgbClr val="C6F9FF"/>
    <a:srgbClr val="33649F"/>
    <a:srgbClr val="492CFF"/>
    <a:srgbClr val="A6F3FF"/>
    <a:srgbClr val="4F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A1B2BE5-AAF7-4D97-A47D-7B3E7CF27C17}">
  <a:tblStyle styleId="{6A1B2BE5-AAF7-4D97-A47D-7B3E7CF27C1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71538" autoAdjust="0"/>
  </p:normalViewPr>
  <p:slideViewPr>
    <p:cSldViewPr snapToGrid="0" snapToObjects="1">
      <p:cViewPr>
        <p:scale>
          <a:sx n="75" d="100"/>
          <a:sy n="75" d="100"/>
        </p:scale>
        <p:origin x="-2488" y="-880"/>
      </p:cViewPr>
      <p:guideLst>
        <p:guide orient="horz" pos="1620"/>
        <p:guide pos="2880"/>
      </p:guideLst>
    </p:cSldViewPr>
  </p:slideViewPr>
  <p:notesTextViewPr>
    <p:cViewPr>
      <p:scale>
        <a:sx n="100" d="100"/>
        <a:sy n="100" d="100"/>
      </p:scale>
      <p:origin x="0" y="0"/>
    </p:cViewPr>
  </p:notesTextViewPr>
  <p:notesViewPr>
    <p:cSldViewPr snapToGrid="0" snapToObjects="1">
      <p:cViewPr>
        <p:scale>
          <a:sx n="100" d="100"/>
          <a:sy n="100" d="100"/>
        </p:scale>
        <p:origin x="-2600" y="8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10807804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287338" y="149225"/>
            <a:ext cx="1304925" cy="7334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287868" y="990600"/>
            <a:ext cx="6358466" cy="79502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Tx/>
              <a:buFont typeface="Arial"/>
              <a:buNone/>
              <a:tabLst/>
              <a:defRPr/>
            </a:pPr>
            <a:r>
              <a:rPr lang="en" sz="1400" dirty="0" smtClean="0">
                <a:latin typeface="Calibri"/>
                <a:ea typeface="Calibri"/>
                <a:cs typeface="Calibri"/>
                <a:sym typeface="Calibri"/>
              </a:rPr>
              <a:t>Le dessin de presse offre un support </a:t>
            </a:r>
            <a:r>
              <a:rPr lang="en" sz="1400" b="0" u="none" dirty="0" smtClean="0">
                <a:latin typeface="Calibri"/>
                <a:ea typeface="Calibri"/>
                <a:cs typeface="Calibri"/>
                <a:sym typeface="Calibri"/>
              </a:rPr>
              <a:t>engageant et pour les étudiants et </a:t>
            </a:r>
            <a:r>
              <a:rPr lang="en" sz="1400" dirty="0" smtClean="0">
                <a:latin typeface="Calibri"/>
                <a:ea typeface="Calibri"/>
                <a:cs typeface="Calibri"/>
                <a:sym typeface="Calibri"/>
              </a:rPr>
              <a:t>pour les enseignants en raison de </a:t>
            </a:r>
            <a:r>
              <a:rPr lang="en-US" sz="1400" dirty="0" smtClean="0">
                <a:latin typeface="Calibri"/>
                <a:ea typeface="Calibri"/>
                <a:cs typeface="Calibri"/>
                <a:sym typeface="Calibri"/>
              </a:rPr>
              <a:t>son </a:t>
            </a:r>
            <a:r>
              <a:rPr lang="en" sz="1400" dirty="0" smtClean="0">
                <a:latin typeface="Calibri"/>
                <a:ea typeface="Calibri"/>
                <a:cs typeface="Calibri"/>
                <a:sym typeface="Calibri"/>
              </a:rPr>
              <a:t>attrait visuel, </a:t>
            </a:r>
            <a:r>
              <a:rPr lang="en-US" sz="1400" dirty="0" err="1" smtClean="0">
                <a:latin typeface="Calibri"/>
                <a:ea typeface="Calibri"/>
                <a:cs typeface="Calibri"/>
                <a:sym typeface="Calibri"/>
              </a:rPr>
              <a:t>sa</a:t>
            </a:r>
            <a:r>
              <a:rPr lang="en-US" sz="1400" dirty="0" smtClean="0">
                <a:latin typeface="Calibri"/>
                <a:ea typeface="Calibri"/>
                <a:cs typeface="Calibri"/>
                <a:sym typeface="Calibri"/>
              </a:rPr>
              <a:t> </a:t>
            </a:r>
            <a:r>
              <a:rPr lang="en" sz="1400" dirty="0" smtClean="0">
                <a:latin typeface="Calibri"/>
                <a:ea typeface="Calibri"/>
                <a:cs typeface="Calibri"/>
                <a:sym typeface="Calibri"/>
              </a:rPr>
              <a:t>dimension humoristique et </a:t>
            </a:r>
            <a:r>
              <a:rPr lang="en-US" sz="1400" dirty="0" err="1" smtClean="0">
                <a:latin typeface="Calibri"/>
                <a:ea typeface="Calibri"/>
                <a:cs typeface="Calibri"/>
                <a:sym typeface="Calibri"/>
              </a:rPr>
              <a:t>sa</a:t>
            </a:r>
            <a:r>
              <a:rPr lang="en-US" sz="1400" dirty="0" smtClean="0">
                <a:latin typeface="Calibri"/>
                <a:ea typeface="Calibri"/>
                <a:cs typeface="Calibri"/>
                <a:sym typeface="Calibri"/>
              </a:rPr>
              <a:t> </a:t>
            </a:r>
            <a:r>
              <a:rPr lang="en" sz="1400" dirty="0" smtClean="0">
                <a:latin typeface="Calibri"/>
                <a:ea typeface="Calibri"/>
                <a:cs typeface="Calibri"/>
                <a:sym typeface="Calibri"/>
              </a:rPr>
              <a:t>simplicité. </a:t>
            </a:r>
          </a:p>
          <a:p>
            <a:pPr lvl="0" rtl="0">
              <a:lnSpc>
                <a:spcPct val="150000"/>
              </a:lnSpc>
              <a:spcBef>
                <a:spcPts val="0"/>
              </a:spcBef>
              <a:buClr>
                <a:srgbClr val="000000"/>
              </a:buClr>
              <a:buFont typeface="Arial"/>
              <a:buNone/>
            </a:pPr>
            <a:endParaRPr lang="en-US" sz="1400" dirty="0" smtClean="0">
              <a:latin typeface="Calibri"/>
              <a:ea typeface="Calibri"/>
              <a:cs typeface="Calibri"/>
              <a:sym typeface="Calibri"/>
            </a:endParaRPr>
          </a:p>
          <a:p>
            <a:pPr lvl="0" rtl="0">
              <a:lnSpc>
                <a:spcPct val="150000"/>
              </a:lnSpc>
              <a:spcBef>
                <a:spcPts val="0"/>
              </a:spcBef>
              <a:buClr>
                <a:srgbClr val="000000"/>
              </a:buClr>
              <a:buFont typeface="Arial"/>
              <a:buNone/>
            </a:pPr>
            <a:r>
              <a:rPr lang="en" sz="1400" dirty="0" smtClean="0">
                <a:latin typeface="Calibri"/>
                <a:ea typeface="Calibri"/>
                <a:cs typeface="Calibri"/>
                <a:sym typeface="Calibri"/>
              </a:rPr>
              <a:t>Dans cette </a:t>
            </a:r>
            <a:r>
              <a:rPr lang="en-US" sz="1400" dirty="0" err="1" smtClean="0">
                <a:latin typeface="Calibri"/>
                <a:ea typeface="Calibri"/>
                <a:cs typeface="Calibri"/>
                <a:sym typeface="Calibri"/>
              </a:rPr>
              <a:t>présentation</a:t>
            </a:r>
            <a:r>
              <a:rPr lang="en" sz="1400" dirty="0" smtClean="0">
                <a:latin typeface="Calibri"/>
                <a:ea typeface="Calibri"/>
                <a:cs typeface="Calibri"/>
                <a:sym typeface="Calibri"/>
              </a:rPr>
              <a:t>, </a:t>
            </a:r>
            <a:r>
              <a:rPr lang="en-US" sz="1400" dirty="0" err="1" smtClean="0">
                <a:latin typeface="Calibri"/>
                <a:ea typeface="Calibri"/>
                <a:cs typeface="Calibri"/>
                <a:sym typeface="Calibri"/>
              </a:rPr>
              <a:t>j’aimerais</a:t>
            </a:r>
            <a:r>
              <a:rPr lang="en-US" sz="1400" dirty="0" smtClean="0">
                <a:latin typeface="Calibri"/>
                <a:ea typeface="Calibri"/>
                <a:cs typeface="Calibri"/>
                <a:sym typeface="Calibri"/>
              </a:rPr>
              <a:t> </a:t>
            </a:r>
            <a:r>
              <a:rPr lang="fr-FR" sz="1400" dirty="0" smtClean="0">
                <a:latin typeface="Calibri"/>
                <a:ea typeface="Calibri"/>
                <a:cs typeface="Calibri"/>
                <a:sym typeface="Calibri"/>
              </a:rPr>
              <a:t>partager </a:t>
            </a:r>
            <a:r>
              <a:rPr lang="en" sz="1400" u="sng" dirty="0" smtClean="0">
                <a:latin typeface="Calibri"/>
                <a:ea typeface="Calibri"/>
                <a:cs typeface="Calibri"/>
                <a:sym typeface="Calibri"/>
              </a:rPr>
              <a:t>des idées pour </a:t>
            </a:r>
            <a:r>
              <a:rPr lang="fr-FR" sz="1400" u="sng" noProof="0" dirty="0" smtClean="0">
                <a:latin typeface="Calibri"/>
                <a:ea typeface="Calibri"/>
                <a:cs typeface="Calibri"/>
                <a:sym typeface="Calibri"/>
              </a:rPr>
              <a:t>exploiter ce support </a:t>
            </a:r>
            <a:r>
              <a:rPr lang="fr-FR" sz="1400" noProof="0" dirty="0" smtClean="0">
                <a:latin typeface="Calibri"/>
                <a:ea typeface="Calibri"/>
                <a:cs typeface="Calibri"/>
                <a:sym typeface="Calibri"/>
              </a:rPr>
              <a:t>qui cibleront </a:t>
            </a:r>
            <a:r>
              <a:rPr lang="fr-FR" sz="1400" dirty="0" smtClean="0">
                <a:latin typeface="Calibri"/>
                <a:ea typeface="Calibri"/>
                <a:cs typeface="Calibri"/>
                <a:sym typeface="Calibri"/>
              </a:rPr>
              <a:t>non seulement des compétences linguistiques - - la grammaire, le vocabulaire et la production orale - - mais aussi des compétences analytiques et culturelles. </a:t>
            </a:r>
          </a:p>
          <a:p>
            <a:pPr lvl="0" rtl="0">
              <a:lnSpc>
                <a:spcPct val="150000"/>
              </a:lnSpc>
              <a:spcBef>
                <a:spcPts val="0"/>
              </a:spcBef>
              <a:buClr>
                <a:srgbClr val="000000"/>
              </a:buClr>
              <a:buFont typeface="Arial"/>
              <a:buNone/>
            </a:pPr>
            <a:endParaRPr lang="fr-FR" sz="1400" noProof="0" dirty="0" smtClean="0">
              <a:latin typeface="Calibri"/>
              <a:ea typeface="Calibri"/>
              <a:cs typeface="Calibri"/>
              <a:sym typeface="Calibri"/>
            </a:endParaRPr>
          </a:p>
          <a:p>
            <a:pPr lvl="0" rtl="0">
              <a:lnSpc>
                <a:spcPct val="150000"/>
              </a:lnSpc>
              <a:spcBef>
                <a:spcPts val="0"/>
              </a:spcBef>
              <a:buClr>
                <a:srgbClr val="000000"/>
              </a:buClr>
              <a:buFont typeface="Arial"/>
              <a:buNone/>
            </a:pPr>
            <a:r>
              <a:rPr lang="fr-FR" sz="1400" noProof="0" dirty="0" smtClean="0">
                <a:latin typeface="Calibri"/>
                <a:ea typeface="Calibri"/>
                <a:cs typeface="Calibri"/>
                <a:sym typeface="Calibri"/>
              </a:rPr>
              <a:t>Les qualités du dessin de presse le</a:t>
            </a:r>
            <a:r>
              <a:rPr lang="fr-FR" sz="1400" baseline="0" noProof="0" dirty="0" smtClean="0">
                <a:latin typeface="Calibri"/>
                <a:ea typeface="Calibri"/>
                <a:cs typeface="Calibri"/>
                <a:sym typeface="Calibri"/>
              </a:rPr>
              <a:t> rendent exploitable sur plusieurs plans :</a:t>
            </a:r>
          </a:p>
          <a:p>
            <a:pPr lvl="0" rtl="0">
              <a:lnSpc>
                <a:spcPct val="150000"/>
              </a:lnSpc>
              <a:spcBef>
                <a:spcPts val="0"/>
              </a:spcBef>
              <a:buClr>
                <a:srgbClr val="000000"/>
              </a:buClr>
              <a:buFont typeface="Arial"/>
              <a:buNone/>
            </a:pPr>
            <a:endParaRPr sz="1400" dirty="0" smtClean="0">
              <a:latin typeface="Calibri"/>
              <a:ea typeface="Calibri"/>
              <a:cs typeface="Calibri"/>
              <a:sym typeface="Calibri"/>
            </a:endParaRPr>
          </a:p>
          <a:p>
            <a:pPr lvl="0" rtl="0">
              <a:lnSpc>
                <a:spcPct val="150000"/>
              </a:lnSpc>
              <a:spcBef>
                <a:spcPts val="0"/>
              </a:spcBef>
              <a:buClr>
                <a:srgbClr val="000000"/>
              </a:buClr>
              <a:buFont typeface="Arial"/>
              <a:buNone/>
            </a:pPr>
            <a:r>
              <a:rPr lang="fr-FR" sz="1400" b="1" dirty="0" smtClean="0">
                <a:latin typeface="Calibri"/>
                <a:ea typeface="Calibri"/>
                <a:cs typeface="Calibri"/>
                <a:sym typeface="Calibri"/>
              </a:rPr>
              <a:t>Sur le plan de la grammaire</a:t>
            </a:r>
            <a:r>
              <a:rPr lang="fr-FR" sz="1400" dirty="0" smtClean="0">
                <a:latin typeface="Calibri"/>
                <a:ea typeface="Calibri"/>
                <a:cs typeface="Calibri"/>
                <a:sym typeface="Calibri"/>
              </a:rPr>
              <a:t>, </a:t>
            </a:r>
            <a:r>
              <a:rPr lang="fr-FR" sz="1400" baseline="0" dirty="0" smtClean="0">
                <a:latin typeface="Calibri"/>
                <a:ea typeface="Calibri"/>
                <a:cs typeface="Calibri"/>
                <a:sym typeface="Calibri"/>
              </a:rPr>
              <a:t>le dessin de presse </a:t>
            </a:r>
            <a:r>
              <a:rPr lang="fr-FR" sz="1400" dirty="0" smtClean="0">
                <a:latin typeface="Calibri"/>
                <a:ea typeface="Calibri"/>
                <a:cs typeface="Calibri"/>
                <a:sym typeface="Calibri"/>
              </a:rPr>
              <a:t>met </a:t>
            </a:r>
            <a:r>
              <a:rPr lang="fr-FR" sz="1400" dirty="0" smtClean="0">
                <a:latin typeface="Calibri"/>
                <a:ea typeface="Calibri"/>
                <a:cs typeface="Calibri"/>
                <a:sym typeface="Calibri"/>
              </a:rPr>
              <a:t>normalement en </a:t>
            </a:r>
            <a:r>
              <a:rPr lang="fr-FR" sz="1400" dirty="0" smtClean="0">
                <a:latin typeface="Calibri"/>
                <a:ea typeface="Calibri"/>
                <a:cs typeface="Calibri"/>
                <a:sym typeface="Calibri"/>
              </a:rPr>
              <a:t>scène </a:t>
            </a:r>
            <a:r>
              <a:rPr lang="fr-FR" sz="1400" b="1" u="sng" dirty="0" smtClean="0">
                <a:latin typeface="Calibri"/>
                <a:ea typeface="Calibri"/>
                <a:cs typeface="Calibri"/>
                <a:sym typeface="Calibri"/>
              </a:rPr>
              <a:t>une</a:t>
            </a:r>
            <a:r>
              <a:rPr lang="fr-FR" sz="1400" dirty="0" smtClean="0">
                <a:latin typeface="Calibri"/>
                <a:ea typeface="Calibri"/>
                <a:cs typeface="Calibri"/>
                <a:sym typeface="Calibri"/>
              </a:rPr>
              <a:t> </a:t>
            </a:r>
            <a:r>
              <a:rPr lang="fr-FR" sz="1400" dirty="0" smtClean="0">
                <a:latin typeface="Calibri"/>
                <a:ea typeface="Calibri"/>
                <a:cs typeface="Calibri"/>
                <a:sym typeface="Calibri"/>
              </a:rPr>
              <a:t>idée visuelle et </a:t>
            </a:r>
            <a:r>
              <a:rPr lang="fr-FR" sz="1400" b="1" u="sng" dirty="0" smtClean="0">
                <a:latin typeface="Calibri"/>
                <a:ea typeface="Calibri"/>
                <a:cs typeface="Calibri"/>
                <a:sym typeface="Calibri"/>
              </a:rPr>
              <a:t>une</a:t>
            </a:r>
            <a:r>
              <a:rPr lang="fr-FR" sz="1400" dirty="0" smtClean="0">
                <a:latin typeface="Calibri"/>
                <a:ea typeface="Calibri"/>
                <a:cs typeface="Calibri"/>
                <a:sym typeface="Calibri"/>
              </a:rPr>
              <a:t> situation de communication.</a:t>
            </a:r>
          </a:p>
          <a:p>
            <a:pPr lvl="0" rtl="0">
              <a:lnSpc>
                <a:spcPct val="150000"/>
              </a:lnSpc>
              <a:spcBef>
                <a:spcPts val="0"/>
              </a:spcBef>
              <a:buClr>
                <a:srgbClr val="000000"/>
              </a:buClr>
              <a:buFont typeface="Arial"/>
              <a:buNone/>
            </a:pPr>
            <a:endParaRPr lang="fr-FR" sz="1400" dirty="0" smtClean="0">
              <a:latin typeface="Calibri"/>
              <a:ea typeface="Calibri"/>
              <a:cs typeface="Calibri"/>
              <a:sym typeface="Calibri"/>
            </a:endParaRPr>
          </a:p>
          <a:p>
            <a:pPr lvl="0" rtl="0">
              <a:lnSpc>
                <a:spcPct val="150000"/>
              </a:lnSpc>
              <a:spcBef>
                <a:spcPts val="0"/>
              </a:spcBef>
              <a:buClr>
                <a:srgbClr val="000000"/>
              </a:buClr>
              <a:buFont typeface="Arial"/>
              <a:buNone/>
            </a:pPr>
            <a:r>
              <a:rPr lang="fr-FR" sz="1400" dirty="0" smtClean="0">
                <a:latin typeface="Calibri"/>
                <a:ea typeface="Calibri"/>
                <a:cs typeface="Calibri"/>
                <a:sym typeface="Calibri"/>
              </a:rPr>
              <a:t>Cette</a:t>
            </a:r>
            <a:r>
              <a:rPr lang="fr-FR" sz="1400" baseline="0" dirty="0" smtClean="0">
                <a:latin typeface="Calibri"/>
                <a:ea typeface="Calibri"/>
                <a:cs typeface="Calibri"/>
                <a:sym typeface="Calibri"/>
              </a:rPr>
              <a:t> </a:t>
            </a:r>
            <a:r>
              <a:rPr lang="fr-FR" sz="1400" dirty="0" smtClean="0">
                <a:latin typeface="Calibri"/>
                <a:ea typeface="Calibri"/>
                <a:cs typeface="Calibri"/>
                <a:sym typeface="Calibri"/>
              </a:rPr>
              <a:t>économie textuelle permet d’aborder </a:t>
            </a:r>
            <a:r>
              <a:rPr lang="fr-FR" sz="1400" u="sng" dirty="0" smtClean="0">
                <a:latin typeface="Calibri"/>
                <a:ea typeface="Calibri"/>
                <a:cs typeface="Calibri"/>
                <a:sym typeface="Calibri"/>
              </a:rPr>
              <a:t>un champ lexical </a:t>
            </a:r>
            <a:r>
              <a:rPr lang="fr-FR" sz="1400" b="1" u="sng" dirty="0" smtClean="0">
                <a:latin typeface="Calibri"/>
                <a:ea typeface="Calibri"/>
                <a:cs typeface="Calibri"/>
                <a:sym typeface="Calibri"/>
              </a:rPr>
              <a:t>délimité</a:t>
            </a:r>
            <a:r>
              <a:rPr lang="fr-FR" sz="1400" u="sng" dirty="0" smtClean="0">
                <a:latin typeface="Calibri"/>
                <a:ea typeface="Calibri"/>
                <a:cs typeface="Calibri"/>
                <a:sym typeface="Calibri"/>
              </a:rPr>
              <a:t> </a:t>
            </a:r>
            <a:r>
              <a:rPr lang="fr-FR" sz="1400" dirty="0" smtClean="0">
                <a:latin typeface="Calibri"/>
                <a:ea typeface="Calibri"/>
                <a:cs typeface="Calibri"/>
                <a:sym typeface="Calibri"/>
              </a:rPr>
              <a:t>et </a:t>
            </a:r>
            <a:r>
              <a:rPr lang="fr-FR" sz="1400" i="0" u="sng" dirty="0" smtClean="0">
                <a:latin typeface="Calibri"/>
                <a:ea typeface="Calibri"/>
                <a:cs typeface="Calibri"/>
                <a:sym typeface="Calibri"/>
              </a:rPr>
              <a:t>un concept </a:t>
            </a:r>
            <a:r>
              <a:rPr lang="fr-FR" sz="1400" i="0" u="sng" dirty="0" smtClean="0">
                <a:latin typeface="Calibri"/>
                <a:ea typeface="Calibri"/>
                <a:cs typeface="Calibri"/>
                <a:sym typeface="Calibri"/>
              </a:rPr>
              <a:t>grammatical </a:t>
            </a:r>
            <a:r>
              <a:rPr lang="fr-FR" sz="1400" b="1" i="0" u="sng" dirty="0" smtClean="0">
                <a:latin typeface="Calibri"/>
                <a:ea typeface="Calibri"/>
                <a:cs typeface="Calibri"/>
                <a:sym typeface="Calibri"/>
              </a:rPr>
              <a:t>isolé</a:t>
            </a:r>
            <a:r>
              <a:rPr lang="fr-FR" sz="1400" dirty="0" smtClean="0">
                <a:latin typeface="Calibri"/>
                <a:ea typeface="Calibri"/>
                <a:cs typeface="Calibri"/>
                <a:sym typeface="Calibri"/>
              </a:rPr>
              <a:t>,</a:t>
            </a:r>
            <a:r>
              <a:rPr lang="fr-FR" sz="1400" baseline="0" dirty="0" smtClean="0">
                <a:latin typeface="Calibri"/>
                <a:ea typeface="Calibri"/>
                <a:cs typeface="Calibri"/>
                <a:sym typeface="Calibri"/>
              </a:rPr>
              <a:t> tous deux </a:t>
            </a:r>
            <a:r>
              <a:rPr lang="fr-FR" sz="1400" baseline="0" dirty="0" smtClean="0">
                <a:latin typeface="Calibri"/>
                <a:ea typeface="Calibri"/>
                <a:cs typeface="Calibri"/>
                <a:sym typeface="Calibri"/>
              </a:rPr>
              <a:t>ancrés dans un contexte </a:t>
            </a:r>
            <a:r>
              <a:rPr lang="fr-FR" sz="1400" b="1" baseline="0" dirty="0" smtClean="0">
                <a:latin typeface="Calibri"/>
                <a:ea typeface="Calibri"/>
                <a:cs typeface="Calibri"/>
                <a:sym typeface="Calibri"/>
              </a:rPr>
              <a:t>mémorable</a:t>
            </a:r>
            <a:r>
              <a:rPr lang="fr-FR" sz="1400" baseline="0" dirty="0" smtClean="0">
                <a:latin typeface="Calibri"/>
                <a:ea typeface="Calibri"/>
                <a:cs typeface="Calibri"/>
                <a:sym typeface="Calibri"/>
              </a:rPr>
              <a:t>.</a:t>
            </a:r>
            <a:r>
              <a:rPr lang="fr-FR" sz="1400" dirty="0" smtClean="0">
                <a:latin typeface="Calibri"/>
                <a:ea typeface="Calibri"/>
                <a:cs typeface="Calibri"/>
                <a:sym typeface="Calibri"/>
              </a:rPr>
              <a:t>  </a:t>
            </a:r>
            <a:endParaRPr lang="fr-FR" sz="1400" b="1" dirty="0" smtClean="0">
              <a:solidFill>
                <a:srgbClr val="FF0000"/>
              </a:solidFill>
              <a:latin typeface="Calibri"/>
              <a:ea typeface="Calibri"/>
              <a:cs typeface="Calibri"/>
              <a:sym typeface="Calibri"/>
            </a:endParaRPr>
          </a:p>
          <a:p>
            <a:pPr lvl="0" rtl="0">
              <a:lnSpc>
                <a:spcPct val="150000"/>
              </a:lnSpc>
              <a:spcBef>
                <a:spcPts val="0"/>
              </a:spcBef>
              <a:buClr>
                <a:srgbClr val="000000"/>
              </a:buClr>
              <a:buFont typeface="Arial"/>
              <a:buNone/>
            </a:pPr>
            <a:endParaRPr lang="fr-FR" sz="1200" dirty="0" smtClean="0">
              <a:latin typeface="Calibri"/>
              <a:ea typeface="Calibri"/>
              <a:cs typeface="Calibri"/>
              <a:sym typeface="Calibri"/>
            </a:endParaRPr>
          </a:p>
        </p:txBody>
      </p:sp>
      <p:sp>
        <p:nvSpPr>
          <p:cNvPr id="60" name="Shape 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34934"/>
            <a:ext cx="5486399" cy="2472266"/>
          </a:xfrm>
          <a:prstGeom prst="rect">
            <a:avLst/>
          </a:prstGeom>
          <a:noFill/>
          <a:ln>
            <a:noFill/>
          </a:ln>
        </p:spPr>
        <p:txBody>
          <a:bodyPr lIns="91425" tIns="91425" rIns="91425" bIns="91425" anchor="ctr" anchorCtr="0">
            <a:noAutofit/>
          </a:bodyPr>
          <a:lstStyle/>
          <a:p>
            <a:pPr marL="0" marR="0" lvl="0" indent="0" algn="l" defTabSz="457200" rtl="0" eaLnBrk="1" fontAlgn="auto" latinLnBrk="0" hangingPunct="1">
              <a:lnSpc>
                <a:spcPct val="200000"/>
              </a:lnSpc>
              <a:spcBef>
                <a:spcPts val="0"/>
              </a:spcBef>
              <a:spcAft>
                <a:spcPts val="0"/>
              </a:spcAft>
              <a:buClr>
                <a:schemeClr val="dk1"/>
              </a:buClr>
              <a:buSzTx/>
              <a:buFont typeface="Arial"/>
              <a:buNone/>
              <a:tabLst/>
              <a:defRPr/>
            </a:pPr>
            <a:r>
              <a:rPr lang="fr-FR" sz="1400" noProof="0" dirty="0" smtClean="0">
                <a:solidFill>
                  <a:schemeClr val="dk1"/>
                </a:solidFill>
              </a:rPr>
              <a:t>Le rire sera sans doute évoqué dans le</a:t>
            </a:r>
            <a:r>
              <a:rPr lang="fr-FR" sz="1400" baseline="0" noProof="0" dirty="0" smtClean="0">
                <a:solidFill>
                  <a:schemeClr val="dk1"/>
                </a:solidFill>
              </a:rPr>
              <a:t> contexte de cette discussion, avec l’image des </a:t>
            </a:r>
            <a:r>
              <a:rPr lang="fr-FR" sz="1400" u="sng" baseline="0" noProof="0" dirty="0" smtClean="0">
                <a:solidFill>
                  <a:schemeClr val="dk1"/>
                </a:solidFill>
              </a:rPr>
              <a:t>migrants voués à la mort</a:t>
            </a:r>
            <a:r>
              <a:rPr lang="fr-FR" sz="1400" baseline="0" noProof="0" dirty="0" smtClean="0">
                <a:solidFill>
                  <a:schemeClr val="dk1"/>
                </a:solidFill>
              </a:rPr>
              <a:t> mettant en cause les types de rire et leur fonction. </a:t>
            </a:r>
            <a:r>
              <a:rPr lang="fr-FR" sz="1400" b="1" baseline="0" noProof="0" dirty="0" smtClean="0">
                <a:solidFill>
                  <a:schemeClr val="dk1"/>
                </a:solidFill>
              </a:rPr>
              <a:t>Est-ce que le dessin</a:t>
            </a:r>
            <a:r>
              <a:rPr lang="fr-FR" sz="1400" b="1" noProof="0" dirty="0" smtClean="0">
                <a:solidFill>
                  <a:schemeClr val="dk1"/>
                </a:solidFill>
              </a:rPr>
              <a:t> de presse fait toujours rire ? Peut-on rire de tout ?</a:t>
            </a:r>
            <a:r>
              <a:rPr lang="fr-FR" sz="1400" baseline="0" noProof="0" dirty="0" smtClean="0">
                <a:solidFill>
                  <a:schemeClr val="dk1"/>
                </a:solidFill>
              </a:rPr>
              <a:t> Y a-t-</a:t>
            </a:r>
            <a:r>
              <a:rPr lang="fr-FR" sz="1400" baseline="0" noProof="0" dirty="0" smtClean="0">
                <a:solidFill>
                  <a:schemeClr val="dk1"/>
                </a:solidFill>
              </a:rPr>
              <a:t>il </a:t>
            </a:r>
            <a:r>
              <a:rPr lang="fr-FR" sz="1400" baseline="0" noProof="0" dirty="0" smtClean="0">
                <a:solidFill>
                  <a:schemeClr val="dk1"/>
                </a:solidFill>
              </a:rPr>
              <a:t>différentes sortes de rire ? </a:t>
            </a:r>
          </a:p>
          <a:p>
            <a:pPr marL="0" marR="0" lvl="0" indent="0" algn="l" defTabSz="457200" rtl="0" eaLnBrk="1" fontAlgn="auto" latinLnBrk="0" hangingPunct="1">
              <a:lnSpc>
                <a:spcPct val="200000"/>
              </a:lnSpc>
              <a:spcBef>
                <a:spcPts val="0"/>
              </a:spcBef>
              <a:spcAft>
                <a:spcPts val="0"/>
              </a:spcAft>
              <a:buClr>
                <a:schemeClr val="dk1"/>
              </a:buClr>
              <a:buSzTx/>
              <a:buFont typeface="Arial"/>
              <a:buNone/>
              <a:tabLst/>
              <a:defRPr/>
            </a:pPr>
            <a:endParaRPr lang="fr-FR" sz="1400" baseline="0" noProof="0" dirty="0" smtClean="0">
              <a:solidFill>
                <a:schemeClr val="dk1"/>
              </a:solidFill>
            </a:endParaRPr>
          </a:p>
          <a:p>
            <a:pPr marL="0" marR="0" lvl="0" indent="0" algn="l" defTabSz="457200" rtl="0" eaLnBrk="1" fontAlgn="auto" latinLnBrk="0" hangingPunct="1">
              <a:lnSpc>
                <a:spcPct val="200000"/>
              </a:lnSpc>
              <a:spcBef>
                <a:spcPts val="0"/>
              </a:spcBef>
              <a:spcAft>
                <a:spcPts val="0"/>
              </a:spcAft>
              <a:buClr>
                <a:schemeClr val="dk1"/>
              </a:buClr>
              <a:buSzTx/>
              <a:buFont typeface="Arial"/>
              <a:buNone/>
              <a:tabLst/>
              <a:defRPr/>
            </a:pPr>
            <a:r>
              <a:rPr lang="fr-FR" sz="1400" baseline="0" noProof="0" dirty="0" smtClean="0">
                <a:solidFill>
                  <a:schemeClr val="dk1"/>
                </a:solidFill>
              </a:rPr>
              <a:t>(humour noir)</a:t>
            </a:r>
          </a:p>
          <a:p>
            <a:pPr marL="0" marR="0" lvl="0" indent="0" algn="l" defTabSz="457200" rtl="0" eaLnBrk="1" fontAlgn="auto" latinLnBrk="0" hangingPunct="1">
              <a:lnSpc>
                <a:spcPct val="200000"/>
              </a:lnSpc>
              <a:spcBef>
                <a:spcPts val="0"/>
              </a:spcBef>
              <a:spcAft>
                <a:spcPts val="0"/>
              </a:spcAft>
              <a:buClr>
                <a:schemeClr val="dk1"/>
              </a:buClr>
              <a:buSzTx/>
              <a:buFont typeface="Arial"/>
              <a:buNone/>
              <a:tabLst/>
              <a:defRPr/>
            </a:pPr>
            <a:endParaRPr lang="fr-FR" sz="1400" baseline="0" noProof="0" dirty="0" smtClean="0">
              <a:solidFill>
                <a:schemeClr val="dk1"/>
              </a:solidFill>
            </a:endParaRPr>
          </a:p>
        </p:txBody>
      </p:sp>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2057400" y="300038"/>
            <a:ext cx="2894013" cy="16287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22098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200000"/>
              </a:lnSpc>
              <a:spcBef>
                <a:spcPts val="0"/>
              </a:spcBef>
              <a:spcAft>
                <a:spcPts val="0"/>
              </a:spcAft>
              <a:buClr>
                <a:schemeClr val="dk1"/>
              </a:buClr>
              <a:buSzPct val="25000"/>
              <a:buFont typeface="Arial"/>
              <a:buNone/>
              <a:tabLst/>
              <a:defRPr/>
            </a:pPr>
            <a:r>
              <a:rPr lang="fr-FR" sz="1400" noProof="0" dirty="0" smtClean="0">
                <a:solidFill>
                  <a:schemeClr val="dk1"/>
                </a:solidFill>
              </a:rPr>
              <a:t>On peut examiner la fonction du rire en comparant d’autres images. Voici deux dessins qui visent</a:t>
            </a:r>
            <a:r>
              <a:rPr lang="fr-FR" sz="1400" baseline="0" noProof="0" dirty="0" smtClean="0">
                <a:solidFill>
                  <a:schemeClr val="dk1"/>
                </a:solidFill>
              </a:rPr>
              <a:t> deux sortes de rire différentes. Le premier veut faire ricaner par l’exagération et l’absurdité de la représentation tandis que le deuxième est </a:t>
            </a:r>
            <a:r>
              <a:rPr lang="fr-FR" sz="1400" baseline="0" noProof="0" dirty="0" smtClean="0">
                <a:solidFill>
                  <a:schemeClr val="dk1"/>
                </a:solidFill>
              </a:rPr>
              <a:t>plut</a:t>
            </a:r>
            <a:r>
              <a:rPr lang="fr-FR" sz="1400" baseline="0" noProof="0" dirty="0" smtClean="0">
                <a:solidFill>
                  <a:schemeClr val="dk1"/>
                </a:solidFill>
              </a:rPr>
              <a:t>ô</a:t>
            </a:r>
            <a:r>
              <a:rPr lang="fr-FR" sz="1400" baseline="0" noProof="0" dirty="0" smtClean="0">
                <a:solidFill>
                  <a:schemeClr val="dk1"/>
                </a:solidFill>
              </a:rPr>
              <a:t>t </a:t>
            </a:r>
            <a:r>
              <a:rPr lang="fr-FR" sz="1400" b="0" u="none" baseline="0" noProof="0" dirty="0" smtClean="0">
                <a:solidFill>
                  <a:schemeClr val="dk1"/>
                </a:solidFill>
              </a:rPr>
              <a:t>bon</a:t>
            </a:r>
            <a:r>
              <a:rPr lang="fr-FR" sz="1400" b="0" u="none" baseline="0" noProof="0" dirty="0" smtClean="0">
                <a:solidFill>
                  <a:srgbClr val="FF0000"/>
                </a:solidFill>
              </a:rPr>
              <a:t> </a:t>
            </a:r>
            <a:r>
              <a:rPr lang="fr-FR" sz="1400" b="0" u="none" baseline="0" noProof="0" dirty="0" smtClean="0">
                <a:solidFill>
                  <a:schemeClr val="dk1"/>
                </a:solidFill>
              </a:rPr>
              <a:t>enfant</a:t>
            </a:r>
            <a:r>
              <a:rPr lang="fr-FR" sz="1400" baseline="0" noProof="0" dirty="0" smtClean="0">
                <a:solidFill>
                  <a:schemeClr val="dk1"/>
                </a:solidFill>
              </a:rPr>
              <a:t>, reposant sur une </a:t>
            </a:r>
            <a:r>
              <a:rPr lang="fr-FR" sz="1400" baseline="0" noProof="0" dirty="0" smtClean="0">
                <a:solidFill>
                  <a:schemeClr val="dk1"/>
                </a:solidFill>
              </a:rPr>
              <a:t>simple discordance </a:t>
            </a:r>
            <a:r>
              <a:rPr lang="fr-FR" sz="1400" baseline="0" noProof="0" dirty="0" smtClean="0">
                <a:solidFill>
                  <a:schemeClr val="dk1"/>
                </a:solidFill>
              </a:rPr>
              <a:t>entre le texte et l’image.</a:t>
            </a:r>
            <a:endParaRPr lang="fr-FR" sz="1400" noProof="0" dirty="0" smtClean="0">
              <a:solidFill>
                <a:schemeClr val="dk1"/>
              </a:solidFill>
            </a:endParaRP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 sz="1200" b="0" i="0" u="none" strike="noStrike" cap="none" baseline="0">
                <a:solidFill>
                  <a:schemeClr val="dk1"/>
                </a:solidFill>
                <a:latin typeface="Calibri"/>
                <a:ea typeface="Calibri"/>
                <a:cs typeface="Calibri"/>
                <a:sym typeface="Calibri"/>
                <a:rtl val="0"/>
              </a:rPr>
              <a:t>11</a:t>
            </a:fld>
            <a:endParaRPr lang="en"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smtClean="0"/>
              <a:t>Je voulais aussi vous signaler une série de conférences sur le dessin de presse organisée par la</a:t>
            </a:r>
            <a:r>
              <a:rPr lang="fr-FR" baseline="0" dirty="0" smtClean="0"/>
              <a:t> Bibliothèque nationale de France en 2012, accessible sur iTunes. Dans une des conférences (#6), l’animateur soulève la question </a:t>
            </a:r>
            <a:r>
              <a:rPr lang="fr-FR" baseline="0" dirty="0" smtClean="0"/>
              <a:t>de l’objectivité </a:t>
            </a:r>
            <a:r>
              <a:rPr lang="fr-FR" baseline="0" dirty="0" smtClean="0"/>
              <a:t>et demande aux dessinateurs sur le panel s’ils considèrent l’objectivité </a:t>
            </a:r>
            <a:r>
              <a:rPr lang="fr-FR" baseline="0" dirty="0" smtClean="0"/>
              <a:t>comme un </a:t>
            </a:r>
            <a:r>
              <a:rPr lang="fr-FR" baseline="0" dirty="0" smtClean="0"/>
              <a:t>aspect important dans leur travail - - question qui m’étonne puisque je trouve la </a:t>
            </a:r>
            <a:r>
              <a:rPr lang="fr-FR" baseline="0" dirty="0" smtClean="0"/>
              <a:t>subjectivité </a:t>
            </a:r>
            <a:r>
              <a:rPr lang="fr-FR" baseline="0" dirty="0" smtClean="0"/>
              <a:t>évidente - - mais leurs réponses permettent d’approfondir la discussion. </a:t>
            </a:r>
            <a:r>
              <a:rPr lang="fr-FR" baseline="0" dirty="0" smtClean="0"/>
              <a:t>De </a:t>
            </a:r>
            <a:r>
              <a:rPr lang="fr-FR" baseline="0" dirty="0" smtClean="0"/>
              <a:t>plus, pendant qu’ils parlent, ils dessinent tous à propos d’un même sujet: l’écologie, et donc les étudiants peuvent assister au processus de la création et </a:t>
            </a:r>
            <a:r>
              <a:rPr lang="fr-FR" baseline="0" dirty="0" smtClean="0"/>
              <a:t>comparer </a:t>
            </a:r>
            <a:r>
              <a:rPr lang="fr-FR" baseline="0" dirty="0" smtClean="0"/>
              <a:t>leurs interprétations différentes d’un même sujet.</a:t>
            </a:r>
            <a:endParaRPr lang="fr-FR" dirty="0"/>
          </a:p>
        </p:txBody>
      </p:sp>
    </p:spTree>
    <p:extLst>
      <p:ext uri="{BB962C8B-B14F-4D97-AF65-F5344CB8AC3E}">
        <p14:creationId xmlns:p14="http://schemas.microsoft.com/office/powerpoint/2010/main" val="234657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684866" y="151208"/>
            <a:ext cx="3348566" cy="188356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 name="Shape 158"/>
          <p:cNvSpPr txBox="1">
            <a:spLocks noGrp="1"/>
          </p:cNvSpPr>
          <p:nvPr>
            <p:ph type="body" idx="1"/>
          </p:nvPr>
        </p:nvSpPr>
        <p:spPr>
          <a:xfrm>
            <a:off x="431800" y="2250017"/>
            <a:ext cx="6045200" cy="4878916"/>
          </a:xfrm>
          <a:prstGeom prst="rect">
            <a:avLst/>
          </a:prstGeom>
          <a:noFill/>
          <a:ln>
            <a:noFill/>
          </a:ln>
        </p:spPr>
        <p:txBody>
          <a:bodyPr lIns="91425" tIns="45700" rIns="91425" bIns="45700" anchor="t" anchorCtr="0">
            <a:noAutofit/>
          </a:bodyPr>
          <a:lstStyle/>
          <a:p>
            <a:pPr marL="0" marR="0" lvl="0" indent="0" algn="l" rtl="0">
              <a:lnSpc>
                <a:spcPct val="200000"/>
              </a:lnSpc>
              <a:spcBef>
                <a:spcPts val="0"/>
              </a:spcBef>
              <a:buClr>
                <a:srgbClr val="000090"/>
              </a:buClr>
              <a:buFont typeface="Arial"/>
              <a:buNone/>
            </a:pPr>
            <a:r>
              <a:rPr lang="fr-FR" sz="1400" noProof="0" dirty="0" smtClean="0">
                <a:solidFill>
                  <a:schemeClr val="accent6">
                    <a:lumMod val="10000"/>
                  </a:schemeClr>
                </a:solidFill>
              </a:rPr>
              <a:t>Avant de passer à ma deuxième partie, je voulais juste souligner comment cette comparaison du </a:t>
            </a:r>
            <a:r>
              <a:rPr lang="fr-FR" sz="1400" baseline="0" noProof="0" dirty="0" smtClean="0">
                <a:solidFill>
                  <a:schemeClr val="accent6">
                    <a:lumMod val="10000"/>
                  </a:schemeClr>
                </a:solidFill>
              </a:rPr>
              <a:t>dessin de </a:t>
            </a:r>
            <a:r>
              <a:rPr lang="fr-FR" sz="1400" baseline="0" noProof="0" dirty="0" smtClean="0">
                <a:solidFill>
                  <a:schemeClr val="accent6">
                    <a:lumMod val="10000"/>
                  </a:schemeClr>
                </a:solidFill>
              </a:rPr>
              <a:t>presse avec d’autres </a:t>
            </a:r>
            <a:r>
              <a:rPr lang="fr-FR" sz="1400" baseline="0" noProof="0" dirty="0" smtClean="0">
                <a:solidFill>
                  <a:schemeClr val="accent6">
                    <a:lumMod val="10000"/>
                  </a:schemeClr>
                </a:solidFill>
              </a:rPr>
              <a:t>genres journalistiques </a:t>
            </a:r>
            <a:r>
              <a:rPr lang="fr-FR" sz="1400" noProof="0" dirty="0" smtClean="0">
                <a:solidFill>
                  <a:schemeClr val="accent6">
                    <a:lumMod val="10000"/>
                  </a:schemeClr>
                </a:solidFill>
              </a:rPr>
              <a:t>met en </a:t>
            </a:r>
            <a:r>
              <a:rPr lang="fr-FR" sz="1400" noProof="0" dirty="0" smtClean="0">
                <a:solidFill>
                  <a:schemeClr val="accent6">
                    <a:lumMod val="10000"/>
                  </a:schemeClr>
                </a:solidFill>
              </a:rPr>
              <a:t>évidence</a:t>
            </a:r>
            <a:r>
              <a:rPr lang="fr-FR" sz="1400" noProof="0" dirty="0" smtClean="0">
                <a:solidFill>
                  <a:schemeClr val="accent6">
                    <a:lumMod val="10000"/>
                  </a:schemeClr>
                </a:solidFill>
              </a:rPr>
              <a:t> </a:t>
            </a:r>
            <a:r>
              <a:rPr lang="fr-FR" sz="1400" noProof="0" dirty="0" smtClean="0">
                <a:solidFill>
                  <a:schemeClr val="accent6">
                    <a:lumMod val="10000"/>
                  </a:schemeClr>
                </a:solidFill>
              </a:rPr>
              <a:t>la</a:t>
            </a:r>
            <a:r>
              <a:rPr lang="fr-FR" sz="1400" baseline="0" noProof="0" dirty="0" smtClean="0">
                <a:solidFill>
                  <a:schemeClr val="accent6">
                    <a:lumMod val="10000"/>
                  </a:schemeClr>
                </a:solidFill>
              </a:rPr>
              <a:t> différence entre dénotation et connotation.</a:t>
            </a:r>
            <a:endParaRPr lang="fr-FR" sz="1400" noProof="0" dirty="0" smtClean="0">
              <a:solidFill>
                <a:schemeClr val="accent6">
                  <a:lumMod val="10000"/>
                </a:schemeClr>
              </a:solidFill>
            </a:endParaRPr>
          </a:p>
          <a:p>
            <a:pPr marL="0" marR="0" lvl="0" indent="0" algn="l" rtl="0">
              <a:lnSpc>
                <a:spcPct val="200000"/>
              </a:lnSpc>
              <a:spcBef>
                <a:spcPts val="0"/>
              </a:spcBef>
              <a:buClr>
                <a:srgbClr val="000090"/>
              </a:buClr>
              <a:buFont typeface="Arial"/>
              <a:buNone/>
            </a:pPr>
            <a:endParaRPr lang="fr-FR" sz="1400" noProof="0" dirty="0" smtClean="0">
              <a:solidFill>
                <a:schemeClr val="accent6">
                  <a:lumMod val="10000"/>
                </a:schemeClr>
              </a:solidFill>
            </a:endParaRPr>
          </a:p>
          <a:p>
            <a:pPr marL="0" marR="0" lvl="0" indent="0" algn="l" rtl="0">
              <a:lnSpc>
                <a:spcPct val="200000"/>
              </a:lnSpc>
              <a:spcBef>
                <a:spcPts val="0"/>
              </a:spcBef>
              <a:buClr>
                <a:srgbClr val="000090"/>
              </a:buClr>
              <a:buFont typeface="Arial"/>
              <a:buNone/>
            </a:pPr>
            <a:r>
              <a:rPr lang="fr-FR" sz="1400" noProof="0" dirty="0" smtClean="0">
                <a:solidFill>
                  <a:schemeClr val="accent6">
                    <a:lumMod val="10000"/>
                  </a:schemeClr>
                </a:solidFill>
              </a:rPr>
              <a:t>Dans les reportages d’actualité - - dont la mission est de </a:t>
            </a:r>
            <a:r>
              <a:rPr lang="fr-FR" sz="1400" b="1" noProof="0" dirty="0" smtClean="0">
                <a:solidFill>
                  <a:schemeClr val="accent6">
                    <a:lumMod val="10000"/>
                  </a:schemeClr>
                </a:solidFill>
              </a:rPr>
              <a:t>faire savoir </a:t>
            </a:r>
            <a:r>
              <a:rPr lang="fr-FR" sz="1400" noProof="0" dirty="0" smtClean="0">
                <a:solidFill>
                  <a:schemeClr val="accent6">
                    <a:lumMod val="10000"/>
                  </a:schemeClr>
                </a:solidFill>
              </a:rPr>
              <a:t>et </a:t>
            </a:r>
            <a:r>
              <a:rPr lang="fr-FR" sz="1400" b="1" noProof="0" dirty="0" smtClean="0">
                <a:solidFill>
                  <a:schemeClr val="accent6">
                    <a:lumMod val="10000"/>
                  </a:schemeClr>
                </a:solidFill>
              </a:rPr>
              <a:t>de décrire</a:t>
            </a:r>
            <a:r>
              <a:rPr lang="fr-FR" sz="1400" b="1" baseline="0" noProof="0" dirty="0" smtClean="0">
                <a:solidFill>
                  <a:schemeClr val="accent6">
                    <a:lumMod val="10000"/>
                  </a:schemeClr>
                </a:solidFill>
              </a:rPr>
              <a:t> </a:t>
            </a:r>
            <a:r>
              <a:rPr lang="fr-FR" sz="1400" baseline="0" noProof="0" dirty="0" smtClean="0">
                <a:solidFill>
                  <a:schemeClr val="accent6">
                    <a:lumMod val="10000"/>
                  </a:schemeClr>
                </a:solidFill>
              </a:rPr>
              <a:t>- -</a:t>
            </a:r>
            <a:r>
              <a:rPr lang="fr-FR" sz="1400" noProof="0" dirty="0" smtClean="0">
                <a:solidFill>
                  <a:schemeClr val="accent6">
                    <a:lumMod val="10000"/>
                  </a:schemeClr>
                </a:solidFill>
              </a:rPr>
              <a:t> il y a une équivalence assez proche entre le signe et l’actualité à laquelle il fait référence.</a:t>
            </a:r>
          </a:p>
          <a:p>
            <a:pPr marL="0" marR="0" lvl="0" indent="0" algn="l" rtl="0">
              <a:lnSpc>
                <a:spcPct val="200000"/>
              </a:lnSpc>
              <a:spcBef>
                <a:spcPts val="0"/>
              </a:spcBef>
              <a:buClr>
                <a:srgbClr val="000090"/>
              </a:buClr>
              <a:buFont typeface="Arial"/>
              <a:buNone/>
            </a:pPr>
            <a:endParaRPr lang="fr-FR" sz="1400" noProof="0" dirty="0" smtClean="0">
              <a:solidFill>
                <a:schemeClr val="accent6">
                  <a:lumMod val="10000"/>
                </a:schemeClr>
              </a:solidFill>
            </a:endParaRPr>
          </a:p>
          <a:p>
            <a:pPr marL="0" marR="0" lvl="0" indent="0" algn="l" rtl="0">
              <a:lnSpc>
                <a:spcPct val="200000"/>
              </a:lnSpc>
              <a:spcBef>
                <a:spcPts val="0"/>
              </a:spcBef>
              <a:buClr>
                <a:srgbClr val="000090"/>
              </a:buClr>
              <a:buFont typeface="Arial"/>
              <a:buNone/>
            </a:pPr>
            <a:r>
              <a:rPr lang="fr-FR" sz="1400" noProof="0" dirty="0" smtClean="0">
                <a:solidFill>
                  <a:schemeClr val="accent6">
                    <a:lumMod val="10000"/>
                  </a:schemeClr>
                </a:solidFill>
              </a:rPr>
              <a:t>Par</a:t>
            </a:r>
            <a:r>
              <a:rPr lang="fr-FR" sz="1400" baseline="0" noProof="0" dirty="0" smtClean="0">
                <a:solidFill>
                  <a:schemeClr val="accent6">
                    <a:lumMod val="10000"/>
                  </a:schemeClr>
                </a:solidFill>
              </a:rPr>
              <a:t> contre, l</a:t>
            </a:r>
            <a:r>
              <a:rPr lang="fr-FR" sz="1400" noProof="0" dirty="0" smtClean="0">
                <a:solidFill>
                  <a:schemeClr val="accent6">
                    <a:lumMod val="10000"/>
                  </a:schemeClr>
                </a:solidFill>
              </a:rPr>
              <a:t>e dessin de presse joue sur des significations implicites, c’est à dire sur la connotation qui</a:t>
            </a:r>
            <a:r>
              <a:rPr lang="fr-FR" sz="1400" baseline="0" noProof="0" dirty="0" smtClean="0">
                <a:solidFill>
                  <a:schemeClr val="accent6">
                    <a:lumMod val="10000"/>
                  </a:schemeClr>
                </a:solidFill>
              </a:rPr>
              <a:t> encode une </a:t>
            </a:r>
            <a:r>
              <a:rPr lang="fr-FR" sz="1400" noProof="0" dirty="0" smtClean="0">
                <a:solidFill>
                  <a:schemeClr val="accent6">
                    <a:lumMod val="10000"/>
                  </a:schemeClr>
                </a:solidFill>
              </a:rPr>
              <a:t>critique, un jugement, le mépris,</a:t>
            </a:r>
            <a:r>
              <a:rPr lang="fr-FR" sz="1400" baseline="0" noProof="0" dirty="0" smtClean="0">
                <a:solidFill>
                  <a:schemeClr val="accent6">
                    <a:lumMod val="10000"/>
                  </a:schemeClr>
                </a:solidFill>
              </a:rPr>
              <a:t> la</a:t>
            </a:r>
            <a:r>
              <a:rPr lang="fr-FR" sz="1400" noProof="0" dirty="0" smtClean="0">
                <a:solidFill>
                  <a:schemeClr val="accent6">
                    <a:lumMod val="10000"/>
                  </a:schemeClr>
                </a:solidFill>
              </a:rPr>
              <a:t> moquerie, etc. </a:t>
            </a:r>
          </a:p>
          <a:p>
            <a:pPr marL="0" marR="0" lvl="0" indent="0" algn="l" rtl="0">
              <a:lnSpc>
                <a:spcPct val="200000"/>
              </a:lnSpc>
              <a:spcBef>
                <a:spcPts val="0"/>
              </a:spcBef>
              <a:buClr>
                <a:srgbClr val="000090"/>
              </a:buClr>
              <a:buFont typeface="Arial"/>
              <a:buNone/>
            </a:pPr>
            <a:endParaRPr lang="fr-FR" sz="1400" noProof="0" dirty="0" smtClean="0">
              <a:solidFill>
                <a:schemeClr val="accent6">
                  <a:lumMod val="10000"/>
                </a:schemeClr>
              </a:solidFill>
            </a:endParaRPr>
          </a:p>
          <a:p>
            <a:pPr marL="0" marR="0" lvl="0" indent="0" algn="l" rtl="0">
              <a:lnSpc>
                <a:spcPct val="200000"/>
              </a:lnSpc>
              <a:spcBef>
                <a:spcPts val="0"/>
              </a:spcBef>
              <a:buClr>
                <a:srgbClr val="000090"/>
              </a:buClr>
              <a:buFont typeface="Arial"/>
              <a:buNone/>
            </a:pPr>
            <a:endParaRPr lang="en-US" sz="1400" dirty="0">
              <a:solidFill>
                <a:srgbClr val="000090"/>
              </a:solidFill>
            </a:endParaRPr>
          </a:p>
          <a:p>
            <a:pPr marL="0" marR="0" lvl="0" indent="0" algn="l" rtl="0">
              <a:lnSpc>
                <a:spcPct val="200000"/>
              </a:lnSpc>
              <a:spcBef>
                <a:spcPts val="0"/>
              </a:spcBef>
              <a:buClr>
                <a:srgbClr val="000090"/>
              </a:buClr>
              <a:buFont typeface="Arial"/>
              <a:buNone/>
            </a:pPr>
            <a:endParaRPr sz="1400" b="0" i="0" u="none" strike="noStrike" cap="none" baseline="0" dirty="0">
              <a:solidFill>
                <a:srgbClr val="000090"/>
              </a:solidFill>
              <a:latin typeface="Arial"/>
              <a:ea typeface="Arial"/>
              <a:cs typeface="Arial"/>
              <a:sym typeface="Arial"/>
            </a:endParaRPr>
          </a:p>
        </p:txBody>
      </p:sp>
      <p:sp>
        <p:nvSpPr>
          <p:cNvPr id="159" name="Shape 1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 sz="1200" b="0" i="0" u="none" strike="noStrike" cap="none" baseline="0">
                <a:solidFill>
                  <a:schemeClr val="dk1"/>
                </a:solidFill>
                <a:latin typeface="Calibri"/>
                <a:ea typeface="Calibri"/>
                <a:cs typeface="Calibri"/>
                <a:sym typeface="Calibri"/>
                <a:rtl val="0"/>
              </a:rPr>
              <a:t>13</a:t>
            </a:fld>
            <a:endParaRPr lang="en"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8" name="Shape 188"/>
          <p:cNvSpPr>
            <a:spLocks noGrp="1" noRot="1" noChangeAspect="1"/>
          </p:cNvSpPr>
          <p:nvPr>
            <p:ph type="sldImg" idx="2"/>
          </p:nvPr>
        </p:nvSpPr>
        <p:spPr>
          <a:xfrm>
            <a:off x="2420938" y="685800"/>
            <a:ext cx="4056062" cy="22812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Notes Placeholder 2"/>
          <p:cNvSpPr>
            <a:spLocks noGrp="1"/>
          </p:cNvSpPr>
          <p:nvPr>
            <p:ph type="body" idx="1"/>
          </p:nvPr>
        </p:nvSpPr>
        <p:spPr>
          <a:xfrm>
            <a:off x="990601" y="3213100"/>
            <a:ext cx="5486399" cy="4114800"/>
          </a:xfrm>
        </p:spPr>
        <p:txBody>
          <a:bodyPr/>
          <a:lstStyle/>
          <a:p>
            <a:r>
              <a:rPr lang="fr-FR" sz="1100" b="0" i="0" u="none" strike="noStrike" kern="1200" baseline="0" dirty="0" smtClean="0">
                <a:solidFill>
                  <a:schemeClr val="tx1"/>
                </a:solidFill>
                <a:latin typeface="+mn-lt"/>
                <a:ea typeface="+mn-ea"/>
                <a:cs typeface="+mn-cs"/>
              </a:rPr>
              <a:t>Je passe maintenant à un exercice simple conçu pour exposer les mécanismes du dessin de presse. Il s’agit comme vous </a:t>
            </a:r>
            <a:r>
              <a:rPr lang="fr-FR" sz="1100" b="0" i="0" u="none" strike="noStrike" kern="1200" baseline="0" dirty="0" smtClean="0">
                <a:solidFill>
                  <a:schemeClr val="tx1"/>
                </a:solidFill>
                <a:latin typeface="+mn-lt"/>
                <a:ea typeface="+mn-ea"/>
                <a:cs typeface="+mn-cs"/>
              </a:rPr>
              <a:t>le voyez </a:t>
            </a:r>
            <a:r>
              <a:rPr lang="fr-FR" sz="1100" b="0" i="0" u="none" strike="noStrike" kern="1200" baseline="0" dirty="0" smtClean="0">
                <a:solidFill>
                  <a:schemeClr val="tx1"/>
                </a:solidFill>
                <a:latin typeface="+mn-lt"/>
                <a:ea typeface="+mn-ea"/>
                <a:cs typeface="+mn-cs"/>
              </a:rPr>
              <a:t>d’une image composée d’un nombre très limité d’éléments.</a:t>
            </a:r>
          </a:p>
          <a:p>
            <a:endParaRPr lang="fr-FR" sz="1100" b="0" i="0" u="none" strike="noStrike" kern="1200" baseline="0" dirty="0" smtClean="0">
              <a:solidFill>
                <a:schemeClr val="tx1"/>
              </a:solidFill>
              <a:latin typeface="+mn-lt"/>
              <a:ea typeface="+mn-ea"/>
              <a:cs typeface="+mn-cs"/>
            </a:endParaRPr>
          </a:p>
          <a:p>
            <a:r>
              <a:rPr lang="fr-FR" sz="1100" b="0" i="0" u="none" strike="noStrike" kern="1200" baseline="0" dirty="0" smtClean="0">
                <a:solidFill>
                  <a:schemeClr val="tx1"/>
                </a:solidFill>
                <a:latin typeface="+mn-lt"/>
                <a:ea typeface="+mn-ea"/>
                <a:cs typeface="+mn-cs"/>
              </a:rPr>
              <a:t>1/ Les étudiants identifient les « signifiants » en faisant une liste des éléments visuels qui composent l’image sans chercher à les interpréter.</a:t>
            </a:r>
          </a:p>
          <a:p>
            <a:endParaRPr lang="fr-FR" sz="1100" b="0" i="0" u="none" strike="noStrike" kern="1200" baseline="0" dirty="0" smtClean="0">
              <a:solidFill>
                <a:schemeClr val="tx1"/>
              </a:solidFill>
              <a:latin typeface="+mn-lt"/>
              <a:ea typeface="+mn-ea"/>
              <a:cs typeface="+mn-cs"/>
            </a:endParaRPr>
          </a:p>
          <a:p>
            <a:r>
              <a:rPr lang="fr-FR" sz="1100" b="0" i="0" u="none" strike="noStrike" kern="1200" baseline="0" dirty="0" smtClean="0">
                <a:solidFill>
                  <a:schemeClr val="tx1"/>
                </a:solidFill>
                <a:latin typeface="+mn-lt"/>
                <a:ea typeface="+mn-ea"/>
                <a:cs typeface="+mn-cs"/>
              </a:rPr>
              <a:t>2/ Ensuite ils passent au déchiffrement des signes :</a:t>
            </a:r>
          </a:p>
          <a:p>
            <a:endParaRPr lang="fr-FR" sz="1100" b="0" i="0" u="none" strike="noStrike" kern="1200" baseline="0" dirty="0" smtClean="0">
              <a:solidFill>
                <a:schemeClr val="tx1"/>
              </a:solidFill>
              <a:latin typeface="+mn-lt"/>
              <a:ea typeface="+mn-ea"/>
              <a:cs typeface="+mn-cs"/>
            </a:endParaRPr>
          </a:p>
          <a:p>
            <a:pPr marL="628650" lvl="1" indent="-171450">
              <a:buFont typeface="Arial"/>
              <a:buChar char="•"/>
            </a:pPr>
            <a:r>
              <a:rPr lang="fr-FR" sz="1100" b="0" i="0" u="none" strike="noStrike" kern="1200" baseline="0" dirty="0" smtClean="0">
                <a:solidFill>
                  <a:schemeClr val="tx1"/>
                </a:solidFill>
                <a:latin typeface="+mn-lt"/>
                <a:ea typeface="+mn-ea"/>
                <a:cs typeface="+mn-cs"/>
              </a:rPr>
              <a:t>À quelle actualité le dessin fait-il référence ? (Quel est le </a:t>
            </a:r>
            <a:r>
              <a:rPr lang="fr-FR" sz="1100" b="1" i="0" u="none" strike="noStrike" kern="1200" baseline="0" dirty="0" smtClean="0">
                <a:solidFill>
                  <a:schemeClr val="tx1"/>
                </a:solidFill>
                <a:latin typeface="+mn-lt"/>
                <a:ea typeface="+mn-ea"/>
                <a:cs typeface="+mn-cs"/>
              </a:rPr>
              <a:t>référent</a:t>
            </a:r>
            <a:r>
              <a:rPr lang="fr-FR" sz="1100" i="0" u="none" strike="noStrike" kern="1200" baseline="0" dirty="0" smtClean="0">
                <a:solidFill>
                  <a:schemeClr val="tx1"/>
                </a:solidFill>
                <a:latin typeface="+mn-lt"/>
                <a:ea typeface="+mn-ea"/>
                <a:cs typeface="+mn-cs"/>
              </a:rPr>
              <a:t>?)</a:t>
            </a:r>
            <a:endParaRPr lang="fr-FR" sz="1100" b="1" i="0" u="none" strike="noStrike" kern="1200" baseline="0" dirty="0" smtClean="0">
              <a:solidFill>
                <a:schemeClr val="tx1"/>
              </a:solidFill>
              <a:latin typeface="+mn-lt"/>
              <a:ea typeface="+mn-ea"/>
              <a:cs typeface="+mn-cs"/>
            </a:endParaRPr>
          </a:p>
          <a:p>
            <a:pPr marL="628650" lvl="1" indent="-171450">
              <a:buFont typeface="Arial"/>
              <a:buChar char="•"/>
            </a:pPr>
            <a:r>
              <a:rPr lang="fr-FR" sz="1100" b="0" i="0" u="none" strike="noStrike" kern="1200" baseline="0" dirty="0" smtClean="0">
                <a:solidFill>
                  <a:schemeClr val="tx1"/>
                </a:solidFill>
                <a:latin typeface="+mn-lt"/>
                <a:ea typeface="+mn-ea"/>
                <a:cs typeface="+mn-cs"/>
              </a:rPr>
              <a:t>Quelle est la signification symbolique des signes ? (</a:t>
            </a:r>
            <a:r>
              <a:rPr lang="fr-FR" b="1" dirty="0" smtClean="0"/>
              <a:t>s</a:t>
            </a:r>
            <a:r>
              <a:rPr lang="fr-FR" sz="1100" b="1" i="0" u="none" strike="noStrike" kern="1200" baseline="0" dirty="0" smtClean="0">
                <a:solidFill>
                  <a:schemeClr val="tx1"/>
                </a:solidFill>
                <a:latin typeface="+mn-lt"/>
                <a:ea typeface="+mn-ea"/>
                <a:cs typeface="+mn-cs"/>
              </a:rPr>
              <a:t>ignifié</a:t>
            </a:r>
            <a:r>
              <a:rPr lang="fr-FR" sz="1100" i="0" u="none" strike="noStrike" kern="1200" baseline="0" dirty="0" smtClean="0">
                <a:solidFill>
                  <a:schemeClr val="tx1"/>
                </a:solidFill>
                <a:latin typeface="+mn-lt"/>
                <a:ea typeface="+mn-ea"/>
                <a:cs typeface="+mn-cs"/>
              </a:rPr>
              <a:t>)</a:t>
            </a:r>
            <a:endParaRPr lang="fr-FR" sz="1100" b="1" i="0" u="none" strike="noStrike" kern="1200" baseline="0" dirty="0" smtClean="0">
              <a:solidFill>
                <a:schemeClr val="tx1"/>
              </a:solidFill>
              <a:latin typeface="+mn-lt"/>
              <a:ea typeface="+mn-ea"/>
              <a:cs typeface="+mn-cs"/>
            </a:endParaRPr>
          </a:p>
          <a:p>
            <a:pPr marL="628650" lvl="1" indent="-171450">
              <a:buFont typeface="Arial"/>
              <a:buChar char="•"/>
            </a:pPr>
            <a:r>
              <a:rPr lang="fr-FR" sz="1100" b="0" i="0" u="none" strike="noStrike" kern="1200" baseline="0" dirty="0" smtClean="0">
                <a:solidFill>
                  <a:schemeClr val="tx1"/>
                </a:solidFill>
                <a:latin typeface="+mn-lt"/>
                <a:ea typeface="+mn-ea"/>
                <a:cs typeface="+mn-cs"/>
              </a:rPr>
              <a:t>Quel est le propos du texte ? </a:t>
            </a:r>
            <a:r>
              <a:rPr lang="fr-FR" sz="1100" b="1" i="0" u="none" strike="noStrike" kern="1200" baseline="0" dirty="0" smtClean="0">
                <a:solidFill>
                  <a:schemeClr val="tx1"/>
                </a:solidFill>
                <a:latin typeface="+mn-lt"/>
                <a:ea typeface="+mn-ea"/>
                <a:cs typeface="+mn-cs"/>
              </a:rPr>
              <a:t>Signification</a:t>
            </a:r>
          </a:p>
          <a:p>
            <a:pPr marL="628650" lvl="1" indent="-171450">
              <a:buFont typeface="Arial"/>
              <a:buChar char="•"/>
            </a:pPr>
            <a:endParaRPr lang="fr-FR" sz="1100" b="0" i="0" u="none" strike="noStrike" kern="1200" baseline="0" dirty="0" smtClean="0">
              <a:solidFill>
                <a:schemeClr val="tx1"/>
              </a:solidFill>
              <a:latin typeface="+mn-lt"/>
              <a:ea typeface="+mn-ea"/>
              <a:cs typeface="+mn-cs"/>
            </a:endParaRPr>
          </a:p>
          <a:p>
            <a:r>
              <a:rPr lang="fr-FR" sz="1100" b="0" i="0" u="none" strike="noStrike" kern="1200" baseline="0" dirty="0" smtClean="0">
                <a:solidFill>
                  <a:schemeClr val="tx1"/>
                </a:solidFill>
                <a:latin typeface="+mn-lt"/>
                <a:ea typeface="+mn-ea"/>
                <a:cs typeface="+mn-cs"/>
              </a:rPr>
              <a:t>3/ Pour terminer, les étudiants identifient</a:t>
            </a:r>
            <a:r>
              <a:rPr lang="fr-FR" sz="1100" b="0" i="0" u="none" strike="noStrike" kern="1200" dirty="0" smtClean="0">
                <a:solidFill>
                  <a:schemeClr val="tx1"/>
                </a:solidFill>
                <a:latin typeface="+mn-lt"/>
                <a:ea typeface="+mn-ea"/>
                <a:cs typeface="+mn-cs"/>
              </a:rPr>
              <a:t> les </a:t>
            </a:r>
            <a:r>
              <a:rPr lang="fr-FR" sz="1100" b="0" i="0" u="none" strike="noStrike" kern="1200" baseline="0" dirty="0" smtClean="0">
                <a:solidFill>
                  <a:schemeClr val="tx1"/>
                </a:solidFill>
                <a:latin typeface="+mn-lt"/>
                <a:ea typeface="+mn-ea"/>
                <a:cs typeface="+mn-cs"/>
              </a:rPr>
              <a:t>procédés rhétoriques </a:t>
            </a:r>
            <a:r>
              <a:rPr lang="fr-FR" dirty="0" smtClean="0"/>
              <a:t>à </a:t>
            </a:r>
            <a:r>
              <a:rPr lang="fr-FR" dirty="0" smtClean="0"/>
              <a:t>l’</a:t>
            </a:r>
            <a:r>
              <a:rPr lang="fr-FR" dirty="0" err="1" smtClean="0"/>
              <a:t>oeuvre</a:t>
            </a:r>
            <a:r>
              <a:rPr lang="fr-FR" dirty="0" smtClean="0"/>
              <a:t>. Ce</a:t>
            </a:r>
            <a:r>
              <a:rPr lang="fr-FR" sz="1100" b="0" i="0" u="none" strike="noStrike" kern="1200" baseline="0" dirty="0" smtClean="0">
                <a:solidFill>
                  <a:schemeClr val="tx1"/>
                </a:solidFill>
                <a:latin typeface="+mn-lt"/>
                <a:ea typeface="+mn-ea"/>
                <a:cs typeface="+mn-cs"/>
              </a:rPr>
              <a:t> message se communique-t-il par le paradoxe ?</a:t>
            </a:r>
            <a:r>
              <a:rPr lang="fr-FR" dirty="0"/>
              <a:t> </a:t>
            </a:r>
            <a:r>
              <a:rPr lang="fr-FR" dirty="0" smtClean="0"/>
              <a:t>L’h</a:t>
            </a:r>
            <a:r>
              <a:rPr lang="fr-FR" sz="1100" b="0" i="0" u="none" strike="noStrike" kern="1200" baseline="0" dirty="0" smtClean="0">
                <a:solidFill>
                  <a:schemeClr val="tx1"/>
                </a:solidFill>
                <a:latin typeface="+mn-lt"/>
                <a:ea typeface="+mn-ea"/>
                <a:cs typeface="+mn-cs"/>
              </a:rPr>
              <a:t>umour noir ? L’ironie ? La caricature ? La</a:t>
            </a:r>
            <a:r>
              <a:rPr lang="fr-FR" sz="1100" b="0" i="0" u="none" strike="noStrike" kern="1200" dirty="0" smtClean="0">
                <a:solidFill>
                  <a:schemeClr val="tx1"/>
                </a:solidFill>
                <a:latin typeface="+mn-lt"/>
                <a:ea typeface="+mn-ea"/>
                <a:cs typeface="+mn-cs"/>
              </a:rPr>
              <a:t> m</a:t>
            </a:r>
            <a:r>
              <a:rPr lang="fr-FR" sz="1100" b="0" i="0" u="none" strike="noStrike" kern="1200" baseline="0" dirty="0" smtClean="0">
                <a:solidFill>
                  <a:schemeClr val="tx1"/>
                </a:solidFill>
                <a:latin typeface="+mn-lt"/>
                <a:ea typeface="+mn-ea"/>
                <a:cs typeface="+mn-cs"/>
              </a:rPr>
              <a:t>étaphore ?</a:t>
            </a:r>
            <a:r>
              <a:rPr lang="fr-FR" sz="1100" b="0" i="0" u="none" strike="noStrike" kern="1200" baseline="0" dirty="0">
                <a:solidFill>
                  <a:schemeClr val="tx1"/>
                </a:solidFill>
                <a:latin typeface="+mn-lt"/>
                <a:ea typeface="+mn-ea"/>
                <a:cs typeface="+mn-cs"/>
              </a:rPr>
              <a:t> </a:t>
            </a:r>
            <a:endParaRPr lang="fr-FR" sz="1100" b="0" i="0" u="none" strike="noStrike" kern="1200" baseline="0" dirty="0" smtClean="0">
              <a:solidFill>
                <a:schemeClr val="tx1"/>
              </a:solidFill>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3716865"/>
            <a:ext cx="5486399" cy="4817535"/>
          </a:xfrm>
          <a:prstGeom prst="rect">
            <a:avLst/>
          </a:prstGeom>
        </p:spPr>
        <p:txBody>
          <a:bodyPr lIns="91425" tIns="91425" rIns="91425" bIns="91425" anchor="ctr" anchorCtr="0">
            <a:noAutofit/>
          </a:bodyPr>
          <a:lstStyle/>
          <a:p>
            <a:pPr lvl="0" rtl="0">
              <a:lnSpc>
                <a:spcPct val="200000"/>
              </a:lnSpc>
              <a:spcBef>
                <a:spcPts val="0"/>
              </a:spcBef>
              <a:buClr>
                <a:srgbClr val="000000"/>
              </a:buClr>
              <a:buSzPct val="25000"/>
              <a:buFont typeface="Arial"/>
              <a:buNone/>
            </a:pPr>
            <a:r>
              <a:rPr lang="fr-FR" sz="1400" noProof="0" dirty="0" smtClean="0">
                <a:solidFill>
                  <a:schemeClr val="dk1"/>
                </a:solidFill>
                <a:ea typeface="Calibri"/>
                <a:cs typeface="Calibri"/>
                <a:sym typeface="Calibri"/>
              </a:rPr>
              <a:t>Voici une grille d’analyse possible.</a:t>
            </a:r>
          </a:p>
          <a:p>
            <a:pPr lvl="0" rtl="0">
              <a:lnSpc>
                <a:spcPct val="200000"/>
              </a:lnSpc>
              <a:spcBef>
                <a:spcPts val="0"/>
              </a:spcBef>
              <a:buClr>
                <a:srgbClr val="000000"/>
              </a:buClr>
              <a:buSzPct val="25000"/>
              <a:buFont typeface="Arial"/>
              <a:buNone/>
            </a:pPr>
            <a:r>
              <a:rPr lang="fr-FR" sz="1400" noProof="0" dirty="0" smtClean="0">
                <a:solidFill>
                  <a:schemeClr val="dk1"/>
                </a:solidFill>
                <a:ea typeface="Calibri"/>
                <a:cs typeface="Calibri"/>
                <a:sym typeface="Calibri"/>
              </a:rPr>
              <a:t>Tous ces éléments ont une valeur symbolique primaire et secondaire </a:t>
            </a:r>
            <a:endParaRPr lang="en-US" sz="1400" dirty="0" smtClean="0">
              <a:solidFill>
                <a:schemeClr val="dk1"/>
              </a:solidFill>
              <a:ea typeface="Calibri"/>
              <a:cs typeface="Calibri"/>
              <a:sym typeface="Calibri"/>
            </a:endParaRPr>
          </a:p>
          <a:p>
            <a:pPr marL="628650" lvl="1" indent="-171450" rtl="0">
              <a:lnSpc>
                <a:spcPct val="200000"/>
              </a:lnSpc>
              <a:spcBef>
                <a:spcPts val="0"/>
              </a:spcBef>
              <a:buClr>
                <a:srgbClr val="000000"/>
              </a:buClr>
              <a:buSzPct val="25000"/>
              <a:buFont typeface="Arial"/>
              <a:buChar char="•"/>
            </a:pPr>
            <a:r>
              <a:rPr lang="fr-FR" sz="1400" dirty="0" smtClean="0">
                <a:solidFill>
                  <a:schemeClr val="dk1"/>
                </a:solidFill>
                <a:ea typeface="Calibri"/>
                <a:cs typeface="Calibri"/>
                <a:sym typeface="Calibri"/>
              </a:rPr>
              <a:t>L’image du coq dans un tel contexte, surtout en raison du foulard en forme de drapeau, entraine automatiquement l’adjectif « gaulois » et encode une représentation de la France qui est </a:t>
            </a:r>
            <a:r>
              <a:rPr lang="fr-FR" sz="1400" dirty="0" smtClean="0">
                <a:solidFill>
                  <a:schemeClr val="dk1"/>
                </a:solidFill>
                <a:ea typeface="Calibri"/>
                <a:cs typeface="Calibri"/>
                <a:sym typeface="Calibri"/>
              </a:rPr>
              <a:t>prolongée </a:t>
            </a:r>
            <a:r>
              <a:rPr lang="fr-FR" sz="1400" dirty="0" smtClean="0">
                <a:solidFill>
                  <a:schemeClr val="dk1"/>
                </a:solidFill>
                <a:ea typeface="Calibri"/>
                <a:cs typeface="Calibri"/>
                <a:sym typeface="Calibri"/>
              </a:rPr>
              <a:t>en représentation d’une France nationaliste </a:t>
            </a:r>
          </a:p>
          <a:p>
            <a:pPr marL="628650" lvl="1" indent="-171450" rtl="0">
              <a:lnSpc>
                <a:spcPct val="200000"/>
              </a:lnSpc>
              <a:spcBef>
                <a:spcPts val="0"/>
              </a:spcBef>
              <a:buClr>
                <a:srgbClr val="000000"/>
              </a:buClr>
              <a:buSzPct val="25000"/>
              <a:buFont typeface="Arial"/>
              <a:buChar char="•"/>
            </a:pPr>
            <a:r>
              <a:rPr lang="fr-FR" sz="1400" dirty="0" smtClean="0">
                <a:solidFill>
                  <a:schemeClr val="dk1"/>
                </a:solidFill>
                <a:ea typeface="Calibri"/>
                <a:cs typeface="Calibri"/>
                <a:sym typeface="Calibri"/>
              </a:rPr>
              <a:t>La valise représente le voyage/ le départ → et encode l’expression “faire ses valises”--&gt; expulsion</a:t>
            </a:r>
          </a:p>
          <a:p>
            <a:pPr marL="628650" lvl="1" indent="-171450" rtl="0">
              <a:lnSpc>
                <a:spcPct val="200000"/>
              </a:lnSpc>
              <a:spcBef>
                <a:spcPts val="0"/>
              </a:spcBef>
              <a:buClr>
                <a:srgbClr val="000000"/>
              </a:buClr>
              <a:buSzPct val="25000"/>
              <a:buFont typeface="Arial"/>
              <a:buChar char="•"/>
            </a:pPr>
            <a:r>
              <a:rPr lang="en" sz="1400" dirty="0" smtClean="0">
                <a:solidFill>
                  <a:schemeClr val="dk1"/>
                </a:solidFill>
                <a:ea typeface="Calibri"/>
                <a:cs typeface="Calibri"/>
                <a:sym typeface="Calibri"/>
              </a:rPr>
              <a:t>Les </a:t>
            </a:r>
            <a:r>
              <a:rPr lang="en" sz="1400" dirty="0">
                <a:solidFill>
                  <a:schemeClr val="dk1"/>
                </a:solidFill>
                <a:ea typeface="Calibri"/>
                <a:cs typeface="Calibri"/>
                <a:sym typeface="Calibri"/>
              </a:rPr>
              <a:t>drapeaux (symboles par excellence) représentent d’autres nations, ou </a:t>
            </a:r>
            <a:r>
              <a:rPr lang="en" sz="1400" dirty="0" smtClean="0">
                <a:solidFill>
                  <a:schemeClr val="dk1"/>
                </a:solidFill>
                <a:ea typeface="Calibri"/>
                <a:cs typeface="Calibri"/>
                <a:sym typeface="Calibri"/>
              </a:rPr>
              <a:t>bien</a:t>
            </a:r>
            <a:r>
              <a:rPr lang="en-US" sz="1400" baseline="0" dirty="0" smtClean="0">
                <a:solidFill>
                  <a:schemeClr val="dk1"/>
                </a:solidFill>
                <a:ea typeface="Calibri"/>
                <a:cs typeface="Calibri"/>
                <a:sym typeface="Calibri"/>
              </a:rPr>
              <a:t> </a:t>
            </a:r>
            <a:r>
              <a:rPr lang="en" sz="1400" dirty="0" smtClean="0">
                <a:solidFill>
                  <a:schemeClr val="dk1"/>
                </a:solidFill>
                <a:ea typeface="Calibri"/>
                <a:cs typeface="Calibri"/>
                <a:sym typeface="Calibri"/>
              </a:rPr>
              <a:t>les </a:t>
            </a:r>
            <a:r>
              <a:rPr lang="en" sz="1400" dirty="0">
                <a:solidFill>
                  <a:schemeClr val="dk1"/>
                </a:solidFill>
                <a:ea typeface="Calibri"/>
                <a:cs typeface="Calibri"/>
                <a:sym typeface="Calibri"/>
              </a:rPr>
              <a:t>immigrés.</a:t>
            </a:r>
          </a:p>
          <a:p>
            <a:pPr lvl="0" rtl="0">
              <a:spcBef>
                <a:spcPts val="0"/>
              </a:spcBef>
              <a:buClr>
                <a:srgbClr val="000000"/>
              </a:buClr>
              <a:buFont typeface="Arial"/>
              <a:buNone/>
            </a:pPr>
            <a:endParaRPr sz="1200" dirty="0">
              <a:solidFill>
                <a:schemeClr val="dk1"/>
              </a:solidFill>
              <a:latin typeface="Calibri"/>
              <a:ea typeface="Calibri"/>
              <a:cs typeface="Calibri"/>
              <a:sym typeface="Calibri"/>
            </a:endParaRPr>
          </a:p>
        </p:txBody>
      </p:sp>
      <p:sp>
        <p:nvSpPr>
          <p:cNvPr id="211" name="Shape 211"/>
          <p:cNvSpPr>
            <a:spLocks noGrp="1" noRot="1" noChangeAspect="1"/>
          </p:cNvSpPr>
          <p:nvPr>
            <p:ph type="sldImg" idx="2"/>
          </p:nvPr>
        </p:nvSpPr>
        <p:spPr>
          <a:xfrm>
            <a:off x="973138" y="742950"/>
            <a:ext cx="4987925" cy="28051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400" dirty="0" smtClean="0">
                <a:solidFill>
                  <a:schemeClr val="dk1"/>
                </a:solidFill>
                <a:latin typeface="Calibri"/>
                <a:ea typeface="Calibri"/>
                <a:cs typeface="Calibri"/>
                <a:sym typeface="Calibri"/>
              </a:rPr>
              <a:t>Après avoir</a:t>
            </a:r>
            <a:r>
              <a:rPr lang="fr-FR" sz="1400" baseline="0" dirty="0" smtClean="0">
                <a:solidFill>
                  <a:schemeClr val="dk1"/>
                </a:solidFill>
                <a:latin typeface="Calibri"/>
                <a:ea typeface="Calibri"/>
                <a:cs typeface="Calibri"/>
                <a:sym typeface="Calibri"/>
              </a:rPr>
              <a:t> traduit la représentation picturale en mots </a:t>
            </a:r>
            <a:r>
              <a:rPr lang="fr-FR" sz="1400" dirty="0" smtClean="0">
                <a:solidFill>
                  <a:schemeClr val="dk1"/>
                </a:solidFill>
                <a:latin typeface="Calibri"/>
                <a:ea typeface="Calibri"/>
                <a:cs typeface="Calibri"/>
                <a:sym typeface="Calibri"/>
              </a:rPr>
              <a:t>- - un coq sur une valise - -</a:t>
            </a:r>
            <a:r>
              <a:rPr lang="fr-FR" sz="1400" baseline="0" dirty="0" smtClean="0">
                <a:solidFill>
                  <a:schemeClr val="dk1"/>
                </a:solidFill>
                <a:latin typeface="Calibri"/>
                <a:ea typeface="Calibri"/>
                <a:cs typeface="Calibri"/>
                <a:sym typeface="Calibri"/>
              </a:rPr>
              <a:t> on passe au déchiffrement de son sens: Que signifie ce coq debout sur une valise bourrée de drapeaux?</a:t>
            </a:r>
            <a:endParaRPr lang="fr-FR" sz="1200" b="1" dirty="0" smtClean="0">
              <a:solidFill>
                <a:schemeClr val="dk1"/>
              </a:solidFill>
              <a:latin typeface="Calibri"/>
              <a:ea typeface="Calibri"/>
              <a:cs typeface="Calibri"/>
              <a:sym typeface="Calibri"/>
            </a:endParaRPr>
          </a:p>
          <a:p>
            <a:pPr marL="0" marR="0" lvl="0" indent="0" algn="l" rtl="0">
              <a:spcBef>
                <a:spcPts val="0"/>
              </a:spcBef>
              <a:buNone/>
            </a:pPr>
            <a:endParaRPr sz="120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16</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220" name="Shape 2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17</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232" name="Shape 2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rtl="0">
              <a:lnSpc>
                <a:spcPct val="200000"/>
              </a:lnSpc>
            </a:pPr>
            <a:r>
              <a:rPr lang="fr-FR" sz="1400" b="0" i="0" u="none" strike="noStrike" kern="1200" noProof="0" dirty="0" smtClean="0">
                <a:solidFill>
                  <a:schemeClr val="tx1"/>
                </a:solidFill>
                <a:effectLst/>
              </a:rPr>
              <a:t>Passons à une séquence basée sur un dessin de presse de Patrick </a:t>
            </a:r>
            <a:r>
              <a:rPr lang="fr-FR" sz="1400" b="0" i="0" u="none" strike="noStrike" kern="1200" noProof="0" dirty="0" err="1" smtClean="0">
                <a:solidFill>
                  <a:schemeClr val="tx1"/>
                </a:solidFill>
                <a:effectLst/>
              </a:rPr>
              <a:t>Chappatte</a:t>
            </a:r>
            <a:r>
              <a:rPr lang="fr-FR" sz="1400" b="0" i="0" u="none" strike="noStrike" kern="1200" noProof="0" dirty="0" smtClean="0">
                <a:solidFill>
                  <a:schemeClr val="tx1"/>
                </a:solidFill>
                <a:effectLst/>
              </a:rPr>
              <a:t> qui a paru dans le journal suisse </a:t>
            </a:r>
            <a:r>
              <a:rPr lang="fr-FR" sz="1400" b="0" i="1" u="none" strike="noStrike" kern="1200" noProof="0" dirty="0" smtClean="0">
                <a:solidFill>
                  <a:schemeClr val="tx1"/>
                </a:solidFill>
                <a:effectLst/>
              </a:rPr>
              <a:t>Le Temps. </a:t>
            </a:r>
            <a:endParaRPr lang="fr-FR" sz="1400" noProof="0" dirty="0" smtClean="0">
              <a:effectLst/>
            </a:endParaRPr>
          </a:p>
          <a:p>
            <a:pPr rtl="0">
              <a:lnSpc>
                <a:spcPct val="200000"/>
              </a:lnSpc>
            </a:pPr>
            <a:r>
              <a:rPr lang="fr-FR" sz="1400" b="0" i="0" u="none" strike="noStrike" kern="1200" noProof="0" dirty="0" smtClean="0">
                <a:solidFill>
                  <a:schemeClr val="tx1"/>
                </a:solidFill>
                <a:effectLst/>
              </a:rPr>
              <a:t>L’iconographie et le texte sont assez minimalistes, la figure de style (l’antiphrase) simple et le message clair. </a:t>
            </a:r>
          </a:p>
          <a:p>
            <a:pPr rtl="0">
              <a:lnSpc>
                <a:spcPct val="200000"/>
              </a:lnSpc>
            </a:pPr>
            <a:r>
              <a:rPr lang="fr-FR" sz="1400" b="0" i="0" u="none" strike="noStrike" kern="1200" noProof="0" dirty="0" smtClean="0">
                <a:solidFill>
                  <a:schemeClr val="tx1"/>
                </a:solidFill>
                <a:effectLst/>
              </a:rPr>
              <a:t>En plus, l’image a l’avantage d’être assez généralisable </a:t>
            </a:r>
            <a:r>
              <a:rPr lang="fr-FR" sz="1400" b="0" i="0" u="none" strike="noStrike" kern="1200" baseline="0" noProof="0" dirty="0" smtClean="0">
                <a:solidFill>
                  <a:schemeClr val="tx1"/>
                </a:solidFill>
                <a:effectLst/>
              </a:rPr>
              <a:t>donc exploitable dans de nombreux contextes.</a:t>
            </a:r>
            <a:endParaRPr lang="fr-FR" sz="1400" noProof="0" dirty="0" smtClean="0">
              <a:effectLst/>
            </a:endParaRPr>
          </a:p>
          <a:p>
            <a:pPr>
              <a:lnSpc>
                <a:spcPct val="140000"/>
              </a:lnSpc>
            </a:pPr>
            <a:r>
              <a:rPr lang="fr-FR" sz="1400" noProof="0" dirty="0" smtClean="0"/>
              <a:t/>
            </a:r>
            <a:br>
              <a:rPr lang="fr-FR" sz="1400" noProof="0" dirty="0" smtClean="0"/>
            </a:br>
            <a:r>
              <a:rPr lang="fr-FR" sz="1200" b="1" i="0" u="none" strike="noStrike" kern="1200" noProof="0" dirty="0" smtClean="0">
                <a:solidFill>
                  <a:schemeClr val="tx1"/>
                </a:solidFill>
                <a:effectLst/>
              </a:rPr>
              <a:t>Patrick </a:t>
            </a:r>
            <a:r>
              <a:rPr lang="fr-FR" sz="1200" b="1" i="0" u="none" strike="noStrike" kern="1200" noProof="0" dirty="0" err="1" smtClean="0">
                <a:solidFill>
                  <a:schemeClr val="tx1"/>
                </a:solidFill>
                <a:effectLst/>
              </a:rPr>
              <a:t>Chappatte</a:t>
            </a:r>
            <a:r>
              <a:rPr lang="fr-FR" sz="1200" b="0" i="0" u="none" strike="noStrike" kern="1200" noProof="0" dirty="0" smtClean="0">
                <a:solidFill>
                  <a:schemeClr val="tx1"/>
                </a:solidFill>
                <a:effectLst/>
              </a:rPr>
              <a:t> est un dessinateur de presse suisse [né en 1967 à Karachi (Pakistan)]. Il travaille pour le quotidien </a:t>
            </a:r>
            <a:r>
              <a:rPr lang="fr-FR" sz="1200" b="0" i="1" u="none" strike="noStrike" kern="1200" noProof="0" dirty="0" smtClean="0">
                <a:solidFill>
                  <a:schemeClr val="tx1"/>
                </a:solidFill>
                <a:effectLst/>
              </a:rPr>
              <a:t>Le Temps</a:t>
            </a:r>
            <a:r>
              <a:rPr lang="fr-FR" sz="1200" b="0" i="0" u="none" strike="noStrike" kern="1200" noProof="0" dirty="0" smtClean="0">
                <a:solidFill>
                  <a:schemeClr val="tx1"/>
                </a:solidFill>
                <a:effectLst/>
              </a:rPr>
              <a:t> et pour International New York Times (</a:t>
            </a:r>
            <a:r>
              <a:rPr lang="fr-FR" sz="1200" b="0" i="1" u="none" strike="noStrike" kern="1200" noProof="0" dirty="0" smtClean="0">
                <a:solidFill>
                  <a:schemeClr val="tx1"/>
                </a:solidFill>
                <a:effectLst/>
              </a:rPr>
              <a:t>anciennement</a:t>
            </a:r>
            <a:r>
              <a:rPr lang="fr-FR" sz="1200" b="0" i="0" u="none" strike="noStrike" kern="1200" noProof="0" dirty="0" smtClean="0">
                <a:solidFill>
                  <a:schemeClr val="tx1"/>
                </a:solidFill>
                <a:effectLst/>
              </a:rPr>
              <a:t> International Herald Tribune)</a:t>
            </a:r>
            <a:r>
              <a:rPr lang="fr-FR" sz="1200" b="0" i="1" u="none" strike="noStrike" kern="1200" noProof="0" dirty="0" smtClean="0">
                <a:solidFill>
                  <a:schemeClr val="tx1"/>
                </a:solidFill>
                <a:effectLst/>
              </a:rPr>
              <a:t>. </a:t>
            </a:r>
            <a:endParaRPr lang="fr-FR" sz="1200" noProof="0" dirty="0" smtClean="0"/>
          </a:p>
          <a:p>
            <a:pPr marL="0" marR="0" lvl="0" indent="0" algn="l" rtl="0">
              <a:lnSpc>
                <a:spcPct val="150000"/>
              </a:lnSpc>
              <a:spcBef>
                <a:spcPts val="0"/>
              </a:spcBef>
              <a:buNone/>
            </a:pPr>
            <a:endParaRPr b="1" i="0" u="none" strike="noStrike" cap="none" baseline="0" dirty="0">
              <a:solidFill>
                <a:schemeClr val="dk1"/>
              </a:solidFill>
              <a:latin typeface="Calibri"/>
              <a:ea typeface="Calibri"/>
              <a:cs typeface="Calibri"/>
              <a:sym typeface="Calibri"/>
            </a:endParaRPr>
          </a:p>
        </p:txBody>
      </p:sp>
      <p:sp>
        <p:nvSpPr>
          <p:cNvPr id="238" name="Shape 2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19</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180447"/>
            <a:ext cx="2192866" cy="1233487"/>
          </a:xfrm>
        </p:spPr>
      </p:sp>
      <p:sp>
        <p:nvSpPr>
          <p:cNvPr id="3" name="Notes Placeholder 2"/>
          <p:cNvSpPr>
            <a:spLocks noGrp="1"/>
          </p:cNvSpPr>
          <p:nvPr>
            <p:ph type="body" idx="1"/>
          </p:nvPr>
        </p:nvSpPr>
        <p:spPr>
          <a:xfrm>
            <a:off x="541867" y="1608666"/>
            <a:ext cx="5867400" cy="5799667"/>
          </a:xfrm>
        </p:spPr>
        <p:txBody>
          <a:bodyPr/>
          <a:lstStyle/>
          <a:p>
            <a:pPr lvl="0" rtl="0">
              <a:lnSpc>
                <a:spcPct val="150000"/>
              </a:lnSpc>
              <a:spcBef>
                <a:spcPts val="0"/>
              </a:spcBef>
              <a:buClr>
                <a:srgbClr val="000000"/>
              </a:buClr>
              <a:buFont typeface="Arial"/>
              <a:buNone/>
            </a:pPr>
            <a:r>
              <a:rPr lang="fr-FR" sz="1400" dirty="0" smtClean="0">
                <a:latin typeface="Calibri"/>
                <a:ea typeface="Calibri"/>
                <a:cs typeface="Calibri"/>
                <a:sym typeface="Calibri"/>
              </a:rPr>
              <a:t>Sur le plan culturel, le dessin de presse facilite le traitement de sujets </a:t>
            </a:r>
            <a:r>
              <a:rPr lang="fr-FR" sz="1400" dirty="0" smtClean="0">
                <a:latin typeface="Calibri"/>
                <a:ea typeface="Calibri"/>
                <a:cs typeface="Calibri"/>
                <a:sym typeface="Calibri"/>
              </a:rPr>
              <a:t>avec lesquels </a:t>
            </a:r>
            <a:r>
              <a:rPr lang="fr-FR" sz="1400" dirty="0" smtClean="0">
                <a:latin typeface="Calibri"/>
                <a:ea typeface="Calibri"/>
                <a:cs typeface="Calibri"/>
                <a:sym typeface="Calibri"/>
              </a:rPr>
              <a:t>les étudiants risquent de ne pas être familiers. </a:t>
            </a:r>
          </a:p>
          <a:p>
            <a:pPr lvl="0" rtl="0">
              <a:lnSpc>
                <a:spcPct val="150000"/>
              </a:lnSpc>
              <a:spcBef>
                <a:spcPts val="0"/>
              </a:spcBef>
              <a:buClr>
                <a:srgbClr val="000000"/>
              </a:buClr>
              <a:buFont typeface="Arial"/>
              <a:buNone/>
            </a:pPr>
            <a:r>
              <a:rPr lang="fr-FR" sz="1400" dirty="0" smtClean="0">
                <a:latin typeface="Calibri"/>
                <a:ea typeface="Calibri"/>
                <a:cs typeface="Calibri"/>
                <a:sym typeface="Calibri"/>
              </a:rPr>
              <a:t>Un sujet comme l’immigration en France, par exemple, pourrait s’avérer difficile à </a:t>
            </a:r>
            <a:r>
              <a:rPr lang="fr-FR" sz="1400" dirty="0" smtClean="0">
                <a:latin typeface="Calibri"/>
                <a:ea typeface="Calibri"/>
                <a:cs typeface="Calibri"/>
                <a:sym typeface="Calibri"/>
              </a:rPr>
              <a:t>cerner </a:t>
            </a:r>
            <a:r>
              <a:rPr lang="fr-FR" sz="1400" dirty="0" smtClean="0">
                <a:latin typeface="Calibri"/>
                <a:ea typeface="Calibri"/>
                <a:cs typeface="Calibri"/>
                <a:sym typeface="Calibri"/>
              </a:rPr>
              <a:t>par </a:t>
            </a:r>
            <a:r>
              <a:rPr lang="fr-FR" sz="1400" dirty="0" smtClean="0">
                <a:latin typeface="Calibri"/>
                <a:ea typeface="Calibri"/>
                <a:cs typeface="Calibri"/>
                <a:sym typeface="Calibri"/>
              </a:rPr>
              <a:t>le simple </a:t>
            </a:r>
            <a:r>
              <a:rPr lang="fr-FR" sz="1400" dirty="0" smtClean="0">
                <a:latin typeface="Calibri"/>
                <a:ea typeface="Calibri"/>
                <a:cs typeface="Calibri"/>
                <a:sym typeface="Calibri"/>
              </a:rPr>
              <a:t>truchement des articles de presse ou des supports audiovisuels parce</a:t>
            </a:r>
            <a:r>
              <a:rPr lang="fr-FR" sz="1400" baseline="0" dirty="0" smtClean="0">
                <a:latin typeface="Calibri"/>
                <a:ea typeface="Calibri"/>
                <a:cs typeface="Calibri"/>
                <a:sym typeface="Calibri"/>
              </a:rPr>
              <a:t> que ces </a:t>
            </a:r>
            <a:r>
              <a:rPr lang="fr-FR" sz="1400" dirty="0" smtClean="0">
                <a:latin typeface="Calibri"/>
                <a:ea typeface="Calibri"/>
                <a:cs typeface="Calibri"/>
                <a:sym typeface="Calibri"/>
              </a:rPr>
              <a:t>supports sont  très denses et </a:t>
            </a:r>
            <a:r>
              <a:rPr lang="fr-FR" sz="1400" dirty="0" smtClean="0">
                <a:latin typeface="Calibri"/>
                <a:ea typeface="Calibri"/>
                <a:cs typeface="Calibri"/>
                <a:sym typeface="Calibri"/>
              </a:rPr>
              <a:t>leur  d</a:t>
            </a:r>
            <a:r>
              <a:rPr lang="fr-FR" sz="1400" dirty="0" smtClean="0">
                <a:latin typeface="Calibri"/>
                <a:ea typeface="Calibri"/>
                <a:cs typeface="Calibri"/>
                <a:sym typeface="Calibri"/>
              </a:rPr>
              <a:t>échiffrement</a:t>
            </a:r>
            <a:r>
              <a:rPr lang="fr-FR" sz="1400" dirty="0" smtClean="0">
                <a:latin typeface="Calibri"/>
                <a:ea typeface="Calibri"/>
                <a:cs typeface="Calibri"/>
                <a:sym typeface="Calibri"/>
              </a:rPr>
              <a:t> exige </a:t>
            </a:r>
            <a:r>
              <a:rPr lang="fr-FR" sz="1400" dirty="0" smtClean="0">
                <a:latin typeface="Calibri"/>
                <a:ea typeface="Calibri"/>
                <a:cs typeface="Calibri"/>
                <a:sym typeface="Calibri"/>
              </a:rPr>
              <a:t>beaucoup de </a:t>
            </a:r>
            <a:r>
              <a:rPr lang="fr-FR" sz="1400" dirty="0" smtClean="0">
                <a:latin typeface="Calibri"/>
                <a:ea typeface="Calibri"/>
                <a:cs typeface="Calibri"/>
                <a:sym typeface="Calibri"/>
              </a:rPr>
              <a:t>temps. </a:t>
            </a:r>
            <a:endParaRPr lang="fr-FR" sz="1400" dirty="0" smtClean="0">
              <a:latin typeface="Calibri"/>
              <a:ea typeface="Calibri"/>
              <a:cs typeface="Calibri"/>
              <a:sym typeface="Calibri"/>
            </a:endParaRPr>
          </a:p>
          <a:p>
            <a:pPr lvl="0" rtl="0">
              <a:lnSpc>
                <a:spcPct val="150000"/>
              </a:lnSpc>
              <a:spcBef>
                <a:spcPts val="0"/>
              </a:spcBef>
              <a:buClr>
                <a:srgbClr val="000000"/>
              </a:buClr>
              <a:buFont typeface="Arial"/>
              <a:buNone/>
            </a:pPr>
            <a:r>
              <a:rPr lang="fr-FR" sz="1400" dirty="0" smtClean="0">
                <a:latin typeface="Calibri"/>
                <a:ea typeface="Calibri"/>
                <a:cs typeface="Calibri"/>
                <a:sym typeface="Calibri"/>
              </a:rPr>
              <a:t>Une œuvre visuelle </a:t>
            </a:r>
            <a:r>
              <a:rPr lang="fr-FR" sz="1400" u="sng" dirty="0" smtClean="0">
                <a:latin typeface="Calibri"/>
                <a:ea typeface="Calibri"/>
                <a:cs typeface="Calibri"/>
                <a:sym typeface="Calibri"/>
              </a:rPr>
              <a:t>explique rapidement</a:t>
            </a:r>
            <a:r>
              <a:rPr lang="fr-FR" sz="1400" dirty="0" smtClean="0">
                <a:latin typeface="Calibri"/>
                <a:ea typeface="Calibri"/>
                <a:cs typeface="Calibri"/>
                <a:sym typeface="Calibri"/>
              </a:rPr>
              <a:t> …. et munit l’étudiant des éléments nécessaires à la construction d’un sens ; </a:t>
            </a:r>
          </a:p>
          <a:p>
            <a:pPr lvl="0" rtl="0">
              <a:lnSpc>
                <a:spcPct val="150000"/>
              </a:lnSpc>
              <a:spcBef>
                <a:spcPts val="0"/>
              </a:spcBef>
              <a:buClr>
                <a:srgbClr val="000000"/>
              </a:buClr>
              <a:buFont typeface="Arial"/>
              <a:buNone/>
            </a:pPr>
            <a:r>
              <a:rPr lang="fr-FR" sz="1400" dirty="0" smtClean="0">
                <a:latin typeface="Calibri"/>
                <a:ea typeface="Calibri"/>
                <a:cs typeface="Calibri"/>
                <a:sym typeface="Calibri"/>
              </a:rPr>
              <a:t>La tâche de l’étudiant sera de </a:t>
            </a:r>
            <a:r>
              <a:rPr lang="fr-FR" sz="1400" b="1" u="none" dirty="0" smtClean="0">
                <a:latin typeface="Calibri"/>
                <a:ea typeface="Calibri"/>
                <a:cs typeface="Calibri"/>
                <a:sym typeface="Calibri"/>
              </a:rPr>
              <a:t>traduire en texte</a:t>
            </a:r>
            <a:r>
              <a:rPr lang="fr-FR" sz="1400" b="1" u="none" baseline="0" dirty="0" smtClean="0">
                <a:latin typeface="Calibri"/>
                <a:ea typeface="Calibri"/>
                <a:cs typeface="Calibri"/>
                <a:sym typeface="Calibri"/>
              </a:rPr>
              <a:t> linguistique le </a:t>
            </a:r>
            <a:r>
              <a:rPr lang="fr-FR" sz="1400" baseline="0" dirty="0" smtClean="0">
                <a:latin typeface="Calibri"/>
                <a:ea typeface="Calibri"/>
                <a:cs typeface="Calibri"/>
                <a:sym typeface="Calibri"/>
              </a:rPr>
              <a:t>sens de l’image.</a:t>
            </a:r>
            <a:endParaRPr lang="fr-FR" sz="1400" dirty="0" smtClean="0">
              <a:latin typeface="Calibri"/>
              <a:ea typeface="Calibri"/>
              <a:cs typeface="Calibri"/>
              <a:sym typeface="Calibri"/>
            </a:endParaRPr>
          </a:p>
          <a:p>
            <a:pPr lvl="0" rtl="0">
              <a:lnSpc>
                <a:spcPct val="150000"/>
              </a:lnSpc>
              <a:spcBef>
                <a:spcPts val="0"/>
              </a:spcBef>
              <a:buClr>
                <a:srgbClr val="000000"/>
              </a:buClr>
              <a:buFont typeface="Arial"/>
              <a:buNone/>
            </a:pPr>
            <a:endParaRPr lang="fr-FR" sz="1400" dirty="0" smtClean="0">
              <a:latin typeface="Calibri"/>
              <a:ea typeface="Calibri"/>
              <a:cs typeface="Calibri"/>
              <a:sym typeface="Calibri"/>
            </a:endParaRPr>
          </a:p>
        </p:txBody>
      </p:sp>
    </p:spTree>
    <p:extLst>
      <p:ext uri="{BB962C8B-B14F-4D97-AF65-F5344CB8AC3E}">
        <p14:creationId xmlns:p14="http://schemas.microsoft.com/office/powerpoint/2010/main" val="3322417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50000"/>
              </a:lnSpc>
              <a:spcBef>
                <a:spcPts val="0"/>
              </a:spcBef>
              <a:buNone/>
            </a:pPr>
            <a:r>
              <a:rPr lang="fr-FR" sz="1400" noProof="0" dirty="0" smtClean="0">
                <a:solidFill>
                  <a:schemeClr val="dk1"/>
                </a:solidFill>
                <a:latin typeface="Calibri"/>
                <a:ea typeface="Calibri"/>
                <a:cs typeface="Calibri"/>
                <a:sym typeface="Calibri"/>
              </a:rPr>
              <a:t>Une manière d’amorcer le traitement de ce dessin serait de supprimer le drapeau et le texte pour permettre aux étudiants de considérer l’image </a:t>
            </a:r>
            <a:r>
              <a:rPr lang="fr-FR" sz="1400" noProof="0" dirty="0" smtClean="0">
                <a:solidFill>
                  <a:schemeClr val="dk1"/>
                </a:solidFill>
                <a:latin typeface="Calibri"/>
                <a:ea typeface="Calibri"/>
                <a:cs typeface="Calibri"/>
                <a:sym typeface="Calibri"/>
              </a:rPr>
              <a:t>priv</a:t>
            </a:r>
            <a:r>
              <a:rPr lang="fr-FR" sz="1400" noProof="0" dirty="0" smtClean="0">
                <a:solidFill>
                  <a:schemeClr val="dk1"/>
                </a:solidFill>
                <a:latin typeface="Calibri"/>
                <a:ea typeface="Calibri"/>
                <a:cs typeface="Calibri"/>
                <a:sym typeface="Calibri"/>
              </a:rPr>
              <a:t>ée d’une </a:t>
            </a:r>
            <a:r>
              <a:rPr lang="fr-FR" sz="1400" noProof="0" dirty="0" smtClean="0">
                <a:solidFill>
                  <a:schemeClr val="dk1"/>
                </a:solidFill>
                <a:latin typeface="Calibri"/>
                <a:ea typeface="Calibri"/>
                <a:cs typeface="Calibri"/>
                <a:sym typeface="Calibri"/>
              </a:rPr>
              <a:t>marque </a:t>
            </a:r>
            <a:r>
              <a:rPr lang="fr-FR" sz="1400" noProof="0" dirty="0" smtClean="0">
                <a:solidFill>
                  <a:schemeClr val="dk1"/>
                </a:solidFill>
                <a:latin typeface="Calibri"/>
                <a:ea typeface="Calibri"/>
                <a:cs typeface="Calibri"/>
                <a:sym typeface="Calibri"/>
              </a:rPr>
              <a:t>de</a:t>
            </a:r>
            <a:r>
              <a:rPr lang="fr-FR" sz="1400" baseline="0" noProof="0" dirty="0" smtClean="0">
                <a:solidFill>
                  <a:schemeClr val="dk1"/>
                </a:solidFill>
                <a:latin typeface="Calibri"/>
                <a:ea typeface="Calibri"/>
                <a:cs typeface="Calibri"/>
                <a:sym typeface="Calibri"/>
              </a:rPr>
              <a:t> contexte </a:t>
            </a:r>
            <a:r>
              <a:rPr lang="fr-FR" sz="1400" baseline="0" noProof="0" dirty="0" smtClean="0">
                <a:solidFill>
                  <a:schemeClr val="dk1"/>
                </a:solidFill>
                <a:latin typeface="Calibri"/>
                <a:ea typeface="Calibri"/>
                <a:cs typeface="Calibri"/>
                <a:sym typeface="Calibri"/>
              </a:rPr>
              <a:t>tr</a:t>
            </a:r>
            <a:r>
              <a:rPr lang="fr-FR" sz="1400" baseline="0" noProof="0" dirty="0" smtClean="0">
                <a:solidFill>
                  <a:schemeClr val="dk1"/>
                </a:solidFill>
                <a:latin typeface="Calibri"/>
                <a:ea typeface="Calibri"/>
                <a:cs typeface="Calibri"/>
                <a:sym typeface="Calibri"/>
              </a:rPr>
              <a:t>ès </a:t>
            </a:r>
            <a:r>
              <a:rPr lang="fr-FR" sz="1400" noProof="0" dirty="0" smtClean="0">
                <a:solidFill>
                  <a:schemeClr val="dk1"/>
                </a:solidFill>
                <a:latin typeface="Calibri"/>
                <a:ea typeface="Calibri"/>
                <a:cs typeface="Calibri"/>
                <a:sym typeface="Calibri"/>
              </a:rPr>
              <a:t>spécifique. </a:t>
            </a:r>
            <a:r>
              <a:rPr lang="fr-FR" sz="1400" noProof="0" dirty="0" smtClean="0">
                <a:solidFill>
                  <a:schemeClr val="dk1"/>
                </a:solidFill>
                <a:latin typeface="Calibri"/>
                <a:ea typeface="Calibri"/>
                <a:cs typeface="Calibri"/>
                <a:sym typeface="Calibri"/>
              </a:rPr>
              <a:t>De cette façon, ils ont plus de chances de rester au stade de l’énumération sans passer tout de suite à celui de l’interprétation. </a:t>
            </a:r>
          </a:p>
          <a:p>
            <a:pPr>
              <a:spcBef>
                <a:spcPts val="0"/>
              </a:spcBef>
              <a:buNone/>
            </a:pPr>
            <a:endParaRPr lang="en-US" sz="1400" dirty="0" smtClean="0"/>
          </a:p>
          <a:p>
            <a:pPr>
              <a:spcBef>
                <a:spcPts val="0"/>
              </a:spcBef>
              <a:buNone/>
            </a:pPr>
            <a:r>
              <a:rPr lang="en-US" sz="1400" dirty="0" smtClean="0"/>
              <a:t>*</a:t>
            </a:r>
            <a:r>
              <a:rPr lang="en" sz="1400" dirty="0" smtClean="0"/>
              <a:t> </a:t>
            </a:r>
            <a:r>
              <a:rPr lang="en" sz="1400" dirty="0"/>
              <a:t>edit function in iPhoto (“correction”)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400" noProof="0" dirty="0" smtClean="0">
                <a:solidFill>
                  <a:schemeClr val="dk1"/>
                </a:solidFill>
                <a:latin typeface="Calibri"/>
                <a:ea typeface="Calibri"/>
                <a:cs typeface="Calibri"/>
                <a:sym typeface="Calibri"/>
              </a:rPr>
              <a:t>Dans cette version, les étudiants </a:t>
            </a:r>
            <a:r>
              <a:rPr lang="fr-FR" sz="1400" noProof="0" dirty="0" smtClean="0">
                <a:solidFill>
                  <a:schemeClr val="dk1"/>
                </a:solidFill>
                <a:latin typeface="Calibri"/>
                <a:ea typeface="Calibri"/>
                <a:cs typeface="Calibri"/>
                <a:sym typeface="Calibri"/>
              </a:rPr>
              <a:t>reçoivent le </a:t>
            </a:r>
            <a:r>
              <a:rPr lang="fr-FR" sz="1400" noProof="0" dirty="0" smtClean="0">
                <a:solidFill>
                  <a:schemeClr val="dk1"/>
                </a:solidFill>
                <a:latin typeface="Calibri"/>
                <a:ea typeface="Calibri"/>
                <a:cs typeface="Calibri"/>
                <a:sym typeface="Calibri"/>
              </a:rPr>
              <a:t>vocabulaire nécessaire pour faciliter la</a:t>
            </a:r>
            <a:r>
              <a:rPr lang="fr-FR" sz="1400" baseline="0" noProof="0" dirty="0" smtClean="0">
                <a:solidFill>
                  <a:schemeClr val="dk1"/>
                </a:solidFill>
                <a:latin typeface="Calibri"/>
                <a:ea typeface="Calibri"/>
                <a:cs typeface="Calibri"/>
                <a:sym typeface="Calibri"/>
              </a:rPr>
              <a:t> rédaction de la description.</a:t>
            </a:r>
          </a:p>
          <a:p>
            <a:pPr marL="0" marR="0" lvl="0" indent="0" algn="l" rtl="0">
              <a:spcBef>
                <a:spcPts val="0"/>
              </a:spcBef>
              <a:buSzPct val="25000"/>
              <a:buNone/>
            </a:pPr>
            <a:endParaRPr lang="fr-FR" sz="1400" baseline="0" noProof="0" dirty="0" smtClean="0">
              <a:solidFill>
                <a:schemeClr val="dk1"/>
              </a:solidFill>
              <a:latin typeface="Calibri"/>
              <a:ea typeface="Calibri"/>
              <a:cs typeface="Calibri"/>
              <a:sym typeface="Calibri"/>
            </a:endParaRPr>
          </a:p>
          <a:p>
            <a:pPr marL="0" marR="0" lvl="0" indent="0" algn="l" rtl="0">
              <a:spcBef>
                <a:spcPts val="0"/>
              </a:spcBef>
              <a:buSzPct val="25000"/>
              <a:buNone/>
            </a:pPr>
            <a:r>
              <a:rPr lang="fr-FR" sz="1400" baseline="0" noProof="0" dirty="0" smtClean="0">
                <a:solidFill>
                  <a:schemeClr val="dk1"/>
                </a:solidFill>
                <a:latin typeface="Calibri"/>
                <a:ea typeface="Calibri"/>
                <a:cs typeface="Calibri"/>
                <a:sym typeface="Calibri"/>
              </a:rPr>
              <a:t>Comme </a:t>
            </a:r>
            <a:r>
              <a:rPr lang="fr-FR" sz="1400" baseline="0" noProof="0" dirty="0" smtClean="0">
                <a:solidFill>
                  <a:schemeClr val="dk1"/>
                </a:solidFill>
                <a:latin typeface="Calibri"/>
                <a:ea typeface="Calibri"/>
                <a:cs typeface="Calibri"/>
                <a:sym typeface="Calibri"/>
              </a:rPr>
              <a:t>vous le </a:t>
            </a:r>
            <a:r>
              <a:rPr lang="fr-FR" sz="1400" baseline="0" noProof="0" dirty="0" smtClean="0">
                <a:solidFill>
                  <a:schemeClr val="dk1"/>
                </a:solidFill>
                <a:latin typeface="Calibri"/>
                <a:ea typeface="Calibri"/>
                <a:cs typeface="Calibri"/>
                <a:sym typeface="Calibri"/>
              </a:rPr>
              <a:t>voyez, les </a:t>
            </a:r>
            <a:r>
              <a:rPr lang="fr-FR" sz="1400" b="1" baseline="0" noProof="0" dirty="0" smtClean="0">
                <a:solidFill>
                  <a:schemeClr val="dk1"/>
                </a:solidFill>
                <a:latin typeface="Calibri"/>
                <a:ea typeface="Calibri"/>
                <a:cs typeface="Calibri"/>
                <a:sym typeface="Calibri"/>
              </a:rPr>
              <a:t>verbes de mouvement </a:t>
            </a:r>
            <a:r>
              <a:rPr lang="fr-FR" sz="1400" baseline="0" noProof="0" dirty="0" smtClean="0">
                <a:solidFill>
                  <a:schemeClr val="dk1"/>
                </a:solidFill>
                <a:latin typeface="Calibri"/>
                <a:ea typeface="Calibri"/>
                <a:cs typeface="Calibri"/>
                <a:sym typeface="Calibri"/>
              </a:rPr>
              <a:t>sont très importants dans la description de ce texte, et donc l’exercice pourrait être associé à une séquence portant sur cette sorte de vocabulaire.</a:t>
            </a:r>
            <a:endParaRPr lang="en-US" sz="1400" baseline="0" dirty="0" smtClean="0">
              <a:solidFill>
                <a:schemeClr val="dk1"/>
              </a:solidFill>
              <a:latin typeface="Calibri"/>
              <a:ea typeface="Calibri"/>
              <a:cs typeface="Calibri"/>
              <a:sym typeface="Calibri"/>
            </a:endParaRPr>
          </a:p>
        </p:txBody>
      </p:sp>
      <p:sp>
        <p:nvSpPr>
          <p:cNvPr id="251" name="Shape 2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21</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None/>
            </a:pPr>
            <a:r>
              <a:rPr lang="fr-FR" sz="1400" noProof="0" dirty="0" smtClean="0">
                <a:solidFill>
                  <a:schemeClr val="dk1"/>
                </a:solidFill>
                <a:latin typeface="Calibri"/>
                <a:ea typeface="Calibri"/>
                <a:cs typeface="Calibri"/>
                <a:sym typeface="Calibri"/>
              </a:rPr>
              <a:t>Après ce travail préliminaire, on peut </a:t>
            </a:r>
            <a:r>
              <a:rPr lang="fr-FR" sz="1400" baseline="0" noProof="0" dirty="0" smtClean="0">
                <a:solidFill>
                  <a:schemeClr val="dk1"/>
                </a:solidFill>
                <a:latin typeface="Calibri"/>
                <a:ea typeface="Calibri"/>
                <a:cs typeface="Calibri"/>
                <a:sym typeface="Calibri"/>
              </a:rPr>
              <a:t>ajouter le drapeau et entamer une leçon sur </a:t>
            </a:r>
            <a:r>
              <a:rPr lang="fr-FR" sz="1400" noProof="0" dirty="0" smtClean="0">
                <a:solidFill>
                  <a:schemeClr val="dk1"/>
                </a:solidFill>
                <a:latin typeface="Calibri"/>
                <a:ea typeface="Calibri"/>
                <a:cs typeface="Calibri"/>
                <a:sym typeface="Calibri"/>
              </a:rPr>
              <a:t>l’Union européenne, sa politique vis-à-vis des migrants et la situation des migrants en général. </a:t>
            </a:r>
          </a:p>
          <a:p>
            <a:pPr marL="0" marR="0" lvl="0" indent="0" algn="l" rtl="0">
              <a:lnSpc>
                <a:spcPct val="150000"/>
              </a:lnSpc>
              <a:spcBef>
                <a:spcPts val="0"/>
              </a:spcBef>
              <a:buNone/>
            </a:pPr>
            <a:r>
              <a:rPr lang="fr-FR" sz="1400" noProof="0" dirty="0" smtClean="0">
                <a:solidFill>
                  <a:schemeClr val="dk1"/>
                </a:solidFill>
                <a:latin typeface="Calibri"/>
                <a:ea typeface="Calibri"/>
                <a:cs typeface="Calibri"/>
                <a:sym typeface="Calibri"/>
              </a:rPr>
              <a:t>Les étudiants peuvent alimenter leur description de la scène avec cette nouvelle information et ce</a:t>
            </a:r>
            <a:r>
              <a:rPr lang="fr-FR" sz="1400" baseline="0" noProof="0" dirty="0" smtClean="0">
                <a:solidFill>
                  <a:schemeClr val="dk1"/>
                </a:solidFill>
                <a:latin typeface="Calibri"/>
                <a:ea typeface="Calibri"/>
                <a:cs typeface="Calibri"/>
                <a:sym typeface="Calibri"/>
              </a:rPr>
              <a:t> </a:t>
            </a:r>
            <a:r>
              <a:rPr lang="fr-FR" sz="1400" noProof="0" dirty="0" smtClean="0">
                <a:solidFill>
                  <a:schemeClr val="dk1"/>
                </a:solidFill>
                <a:latin typeface="Calibri"/>
                <a:ea typeface="Calibri"/>
                <a:cs typeface="Calibri"/>
                <a:sym typeface="Calibri"/>
              </a:rPr>
              <a:t>lexique approfondi. </a:t>
            </a:r>
          </a:p>
          <a:p>
            <a:pPr marL="0" marR="0" lvl="0" indent="0" algn="l" rtl="0">
              <a:lnSpc>
                <a:spcPct val="150000"/>
              </a:lnSpc>
              <a:spcBef>
                <a:spcPts val="0"/>
              </a:spcBef>
              <a:buNone/>
            </a:pPr>
            <a:endParaRPr lang="fr-FR" sz="1400" noProof="0" dirty="0" smtClean="0">
              <a:solidFill>
                <a:schemeClr val="dk1"/>
              </a:solidFill>
              <a:latin typeface="Calibri"/>
              <a:ea typeface="Calibri"/>
              <a:cs typeface="Calibri"/>
              <a:sym typeface="Calibri"/>
            </a:endParaRPr>
          </a:p>
          <a:p>
            <a:pPr marL="0" marR="0" lvl="0" indent="0" algn="l" rtl="0">
              <a:lnSpc>
                <a:spcPct val="150000"/>
              </a:lnSpc>
              <a:spcBef>
                <a:spcPts val="0"/>
              </a:spcBef>
              <a:buNone/>
            </a:pPr>
            <a:r>
              <a:rPr lang="fr-FR" sz="1400" noProof="0" dirty="0" smtClean="0">
                <a:solidFill>
                  <a:schemeClr val="dk1"/>
                </a:solidFill>
                <a:latin typeface="Calibri"/>
                <a:ea typeface="Calibri"/>
                <a:cs typeface="Calibri"/>
                <a:sym typeface="Calibri"/>
              </a:rPr>
              <a:t>Ici il serait, bien sûr, important de discuter la différence entre les désignations « </a:t>
            </a:r>
            <a:r>
              <a:rPr lang="fr-FR" sz="1400" b="1" noProof="0" dirty="0" smtClean="0">
                <a:solidFill>
                  <a:schemeClr val="dk1"/>
                </a:solidFill>
                <a:latin typeface="Calibri"/>
                <a:ea typeface="Calibri"/>
                <a:cs typeface="Calibri"/>
                <a:sym typeface="Calibri"/>
              </a:rPr>
              <a:t>migrant</a:t>
            </a:r>
            <a:r>
              <a:rPr lang="fr-FR" sz="1400" noProof="0" dirty="0" smtClean="0">
                <a:solidFill>
                  <a:schemeClr val="dk1"/>
                </a:solidFill>
                <a:latin typeface="Calibri"/>
                <a:ea typeface="Calibri"/>
                <a:cs typeface="Calibri"/>
                <a:sym typeface="Calibri"/>
              </a:rPr>
              <a:t> » et « </a:t>
            </a:r>
            <a:r>
              <a:rPr lang="fr-FR" sz="1400" b="1" noProof="0" dirty="0" smtClean="0">
                <a:solidFill>
                  <a:schemeClr val="dk1"/>
                </a:solidFill>
                <a:latin typeface="Calibri"/>
                <a:ea typeface="Calibri"/>
                <a:cs typeface="Calibri"/>
                <a:sym typeface="Calibri"/>
              </a:rPr>
              <a:t>réfugié</a:t>
            </a:r>
            <a:r>
              <a:rPr lang="fr-FR" sz="1400" noProof="0" dirty="0" smtClean="0">
                <a:solidFill>
                  <a:schemeClr val="dk1"/>
                </a:solidFill>
                <a:latin typeface="Calibri"/>
                <a:ea typeface="Calibri"/>
                <a:cs typeface="Calibri"/>
                <a:sym typeface="Calibri"/>
              </a:rPr>
              <a:t> ».</a:t>
            </a:r>
            <a:endParaRPr lang="fr-FR" sz="1200" noProof="0" dirty="0">
              <a:solidFill>
                <a:schemeClr val="dk1"/>
              </a:solidFill>
              <a:latin typeface="Calibri"/>
              <a:ea typeface="Calibri"/>
              <a:cs typeface="Calibri"/>
              <a:sym typeface="Calibri"/>
            </a:endParaRPr>
          </a:p>
        </p:txBody>
      </p:sp>
      <p:sp>
        <p:nvSpPr>
          <p:cNvPr id="258" name="Shape 2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22</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999067" y="535517"/>
            <a:ext cx="4030133" cy="22669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474134" y="3005666"/>
            <a:ext cx="5486399" cy="4580467"/>
          </a:xfrm>
          <a:prstGeom prst="rect">
            <a:avLst/>
          </a:prstGeom>
          <a:noFill/>
          <a:ln>
            <a:noFill/>
          </a:ln>
        </p:spPr>
        <p:txBody>
          <a:bodyPr lIns="91425" tIns="45700" rIns="91425" bIns="45700" anchor="t" anchorCtr="0">
            <a:noAutofit/>
          </a:bodyPr>
          <a:lstStyle/>
          <a:p>
            <a:pPr lvl="0" rtl="0">
              <a:lnSpc>
                <a:spcPct val="150000"/>
              </a:lnSpc>
              <a:spcBef>
                <a:spcPts val="0"/>
              </a:spcBef>
              <a:buNone/>
            </a:pPr>
            <a:r>
              <a:rPr lang="fr-FR" sz="1400" noProof="0" dirty="0" smtClean="0">
                <a:solidFill>
                  <a:schemeClr val="dk1"/>
                </a:solidFill>
                <a:latin typeface="Calibri"/>
                <a:ea typeface="Calibri"/>
                <a:cs typeface="Calibri"/>
                <a:sym typeface="Calibri"/>
              </a:rPr>
              <a:t>À l’aide des nouveaux mots de vocabulaire, les</a:t>
            </a:r>
            <a:r>
              <a:rPr lang="fr-FR" sz="1400" baseline="0" noProof="0" dirty="0" smtClean="0">
                <a:solidFill>
                  <a:schemeClr val="dk1"/>
                </a:solidFill>
                <a:latin typeface="Calibri"/>
                <a:ea typeface="Calibri"/>
                <a:cs typeface="Calibri"/>
                <a:sym typeface="Calibri"/>
              </a:rPr>
              <a:t> étudiants peuvent faire des recherches sur Internet afin de trouver une actualité correspondant à cette image.</a:t>
            </a:r>
          </a:p>
          <a:p>
            <a:pPr lvl="0" rtl="0">
              <a:lnSpc>
                <a:spcPct val="150000"/>
              </a:lnSpc>
              <a:spcBef>
                <a:spcPts val="0"/>
              </a:spcBef>
              <a:buNone/>
            </a:pPr>
            <a:endParaRPr lang="fr-FR" sz="1400" b="1" noProof="0" dirty="0" smtClean="0">
              <a:solidFill>
                <a:srgbClr val="FF0000"/>
              </a:solidFill>
              <a:latin typeface="Calibri"/>
              <a:ea typeface="Calibri"/>
              <a:cs typeface="Calibri"/>
              <a:sym typeface="Calibri"/>
            </a:endParaRPr>
          </a:p>
          <a:p>
            <a:pPr lvl="0" rtl="0">
              <a:lnSpc>
                <a:spcPct val="150000"/>
              </a:lnSpc>
              <a:spcBef>
                <a:spcPts val="0"/>
              </a:spcBef>
              <a:buNone/>
            </a:pPr>
            <a:endParaRPr lang="fr-FR" sz="1400" b="1" noProof="0" dirty="0" smtClean="0">
              <a:solidFill>
                <a:srgbClr val="FF0000"/>
              </a:solidFill>
              <a:latin typeface="Calibri"/>
              <a:ea typeface="Calibri"/>
              <a:cs typeface="Calibri"/>
              <a:sym typeface="Calibri"/>
            </a:endParaRPr>
          </a:p>
          <a:p>
            <a:pPr marL="0" marR="0" lvl="0" indent="0" algn="l" rtl="0">
              <a:lnSpc>
                <a:spcPct val="150000"/>
              </a:lnSpc>
              <a:spcBef>
                <a:spcPts val="0"/>
              </a:spcBef>
              <a:buNone/>
            </a:pPr>
            <a:r>
              <a:rPr lang="fr-FR" sz="1400" baseline="0" dirty="0" smtClean="0">
                <a:solidFill>
                  <a:schemeClr val="dk1"/>
                </a:solidFill>
                <a:latin typeface="Calibri"/>
                <a:ea typeface="Calibri"/>
                <a:cs typeface="Calibri"/>
                <a:sym typeface="Calibri"/>
              </a:rPr>
              <a:t>Ils peuvent rédiger un reportage décrivant cette scène. L’exercice pourrait sensibiliser les étudiants aux contraintes journalistiques.</a:t>
            </a:r>
          </a:p>
          <a:p>
            <a:pPr marL="0" marR="0" lvl="0" indent="0" algn="l" rtl="0">
              <a:lnSpc>
                <a:spcPct val="150000"/>
              </a:lnSpc>
              <a:spcBef>
                <a:spcPts val="0"/>
              </a:spcBef>
              <a:buNone/>
            </a:pPr>
            <a:endParaRPr lang="fr-FR" sz="1400" baseline="0" dirty="0" smtClean="0">
              <a:solidFill>
                <a:schemeClr val="dk1"/>
              </a:solidFill>
              <a:latin typeface="Calibri"/>
              <a:ea typeface="Calibri"/>
              <a:cs typeface="Calibri"/>
              <a:sym typeface="Calibri"/>
            </a:endParaRPr>
          </a:p>
          <a:p>
            <a:pPr marL="0" marR="0" lvl="0" indent="0" algn="l" rtl="0">
              <a:lnSpc>
                <a:spcPct val="150000"/>
              </a:lnSpc>
              <a:spcBef>
                <a:spcPts val="0"/>
              </a:spcBef>
              <a:buNone/>
            </a:pPr>
            <a:r>
              <a:rPr lang="fr-FR" sz="1400" baseline="0" dirty="0" smtClean="0">
                <a:solidFill>
                  <a:schemeClr val="dk1"/>
                </a:solidFill>
                <a:latin typeface="Calibri"/>
                <a:ea typeface="Calibri"/>
                <a:cs typeface="Calibri"/>
                <a:sym typeface="Calibri"/>
              </a:rPr>
              <a:t>On pourrait varier l’exercice en attribuant différentes perspectives à différents étudiants : celle d’un des personnages dans le dessin, celle d’un gardien de l’autre côté de la barrière, celle d’un candidat aux élections présidentielles, etc. </a:t>
            </a:r>
            <a:endParaRPr sz="1400" dirty="0">
              <a:solidFill>
                <a:schemeClr val="dk1"/>
              </a:solidFill>
              <a:latin typeface="Calibri"/>
              <a:ea typeface="Calibri"/>
              <a:cs typeface="Calibri"/>
              <a:sym typeface="Calibri"/>
            </a:endParaRPr>
          </a:p>
          <a:p>
            <a:pPr marL="0" marR="0" lvl="0" indent="0" algn="l" rtl="0">
              <a:spcBef>
                <a:spcPts val="0"/>
              </a:spcBef>
              <a:buNone/>
            </a:pPr>
            <a:endParaRPr sz="14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09600" y="2912534"/>
            <a:ext cx="5486399" cy="4114800"/>
          </a:xfrm>
          <a:prstGeom prst="rect">
            <a:avLst/>
          </a:prstGeom>
        </p:spPr>
        <p:txBody>
          <a:bodyPr lIns="91425" tIns="91425" rIns="91425" bIns="91425" anchor="ctr" anchorCtr="0">
            <a:noAutofit/>
          </a:bodyPr>
          <a:lstStyle/>
          <a:p>
            <a:pPr>
              <a:lnSpc>
                <a:spcPct val="200000"/>
              </a:lnSpc>
              <a:spcBef>
                <a:spcPts val="0"/>
              </a:spcBef>
              <a:buNone/>
            </a:pPr>
            <a:r>
              <a:rPr lang="fr-FR" sz="1400" b="0" i="0" u="none" strike="noStrike" kern="1200" noProof="0" dirty="0" smtClean="0">
                <a:solidFill>
                  <a:schemeClr val="tx1"/>
                </a:solidFill>
                <a:effectLst/>
                <a:latin typeface="Calibri"/>
                <a:cs typeface="Calibri"/>
              </a:rPr>
              <a:t>Pour passer à la compréhension globale du dessin, on peut demander aux étudiants de proposer des textes pour remplir la </a:t>
            </a:r>
            <a:r>
              <a:rPr lang="fr-FR" sz="1400" dirty="0" smtClean="0">
                <a:latin typeface="Calibri"/>
                <a:cs typeface="Calibri"/>
              </a:rPr>
              <a:t>bulle avant de leur exposer le texte. </a:t>
            </a:r>
            <a:r>
              <a:rPr lang="fr-FR" sz="1400" b="1" dirty="0" smtClean="0">
                <a:latin typeface="Calibri"/>
                <a:cs typeface="Calibri"/>
              </a:rPr>
              <a:t>*CLICK*</a:t>
            </a:r>
          </a:p>
        </p:txBody>
      </p:sp>
      <p:sp>
        <p:nvSpPr>
          <p:cNvPr id="274" name="Shape 274"/>
          <p:cNvSpPr>
            <a:spLocks noGrp="1" noRot="1" noChangeAspect="1"/>
          </p:cNvSpPr>
          <p:nvPr>
            <p:ph type="sldImg" idx="2"/>
          </p:nvPr>
        </p:nvSpPr>
        <p:spPr>
          <a:xfrm>
            <a:off x="1176338" y="249238"/>
            <a:ext cx="4403725" cy="2476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lnSpc>
                <a:spcPct val="200000"/>
              </a:lnSpc>
              <a:spcBef>
                <a:spcPts val="0"/>
              </a:spcBef>
              <a:buNone/>
            </a:pPr>
            <a:r>
              <a:rPr lang="fr-FR" sz="1100" b="0" dirty="0" smtClean="0">
                <a:latin typeface="Calibri"/>
                <a:cs typeface="Calibri"/>
              </a:rPr>
              <a:t>On peut aussi utiliser un exercice de grammaire comme support pour aider les étudiants à exprimer leurs interprétations.</a:t>
            </a:r>
            <a:endParaRPr lang="fr-FR" sz="1100" b="0" i="0" u="none" strike="noStrike" kern="1200" noProof="0" dirty="0" smtClean="0">
              <a:solidFill>
                <a:schemeClr val="tx1"/>
              </a:solidFill>
              <a:effectLst/>
              <a:latin typeface="Calibri"/>
              <a:cs typeface="Calibri"/>
            </a:endParaRPr>
          </a:p>
          <a:p>
            <a:pPr>
              <a:lnSpc>
                <a:spcPct val="200000"/>
              </a:lnSpc>
              <a:spcBef>
                <a:spcPts val="0"/>
              </a:spcBef>
              <a:buNone/>
            </a:pPr>
            <a:endParaRPr lang="fr-FR" sz="1100" b="1" noProof="0" dirty="0" smtClean="0">
              <a:solidFill>
                <a:srgbClr val="FF0000"/>
              </a:solidFill>
              <a:latin typeface="Calibri"/>
              <a:cs typeface="Calibri"/>
            </a:endParaRPr>
          </a:p>
          <a:p>
            <a:pPr>
              <a:spcBef>
                <a:spcPts val="0"/>
              </a:spcBef>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u="none" strike="noStrike" cap="none" baseline="0" noProof="0" dirty="0" smtClean="0">
                <a:solidFill>
                  <a:schemeClr val="dk1"/>
                </a:solidFill>
                <a:latin typeface="Calibri"/>
                <a:ea typeface="Calibri"/>
                <a:cs typeface="Calibri"/>
                <a:sym typeface="Calibri"/>
              </a:rPr>
              <a:t>Les étudiants noteront le ton ironique et la figure de style de l’antiphrase et comprendront </a:t>
            </a:r>
            <a:r>
              <a:rPr lang="fr-FR" sz="1200" b="0" i="0" u="none" strike="noStrike" cap="none" baseline="0" noProof="0" dirty="0" smtClean="0">
                <a:solidFill>
                  <a:schemeClr val="dk1"/>
                </a:solidFill>
                <a:latin typeface="Calibri"/>
                <a:ea typeface="Calibri"/>
                <a:cs typeface="Calibri"/>
                <a:sym typeface="Calibri"/>
              </a:rPr>
              <a:t>la </a:t>
            </a:r>
            <a:r>
              <a:rPr lang="fr-FR" sz="1200" b="0" i="0" u="none" strike="noStrike" cap="none" baseline="0" noProof="0" dirty="0" smtClean="0">
                <a:solidFill>
                  <a:schemeClr val="dk1"/>
                </a:solidFill>
                <a:latin typeface="Calibri"/>
                <a:ea typeface="Calibri"/>
                <a:cs typeface="Calibri"/>
                <a:sym typeface="Calibri"/>
              </a:rPr>
              <a:t>critique de l’hypocrisie de l’Europe qui ne respecte </a:t>
            </a:r>
            <a:r>
              <a:rPr lang="fr-FR" sz="1200" b="0" i="0" u="none" strike="noStrike" cap="none" baseline="0" noProof="0" dirty="0" smtClean="0">
                <a:solidFill>
                  <a:schemeClr val="dk1"/>
                </a:solidFill>
                <a:latin typeface="Calibri"/>
                <a:ea typeface="Calibri"/>
                <a:cs typeface="Calibri"/>
                <a:sym typeface="Calibri"/>
              </a:rPr>
              <a:t>pas ses </a:t>
            </a:r>
            <a:r>
              <a:rPr lang="fr-FR" sz="1200" b="0" i="0" u="none" strike="noStrike" cap="none" baseline="0" noProof="0" dirty="0" smtClean="0">
                <a:solidFill>
                  <a:schemeClr val="dk1"/>
                </a:solidFill>
                <a:latin typeface="Calibri"/>
                <a:ea typeface="Calibri"/>
                <a:cs typeface="Calibri"/>
                <a:sym typeface="Calibri"/>
              </a:rPr>
              <a:t>principes de base.</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26</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smtClean="0"/>
              <a:t>Cette image illustre</a:t>
            </a:r>
            <a:r>
              <a:rPr lang="fr-FR" baseline="0" dirty="0" smtClean="0"/>
              <a:t> le fait qu’il y a un « vocabulaire » visuel conventionnel qui</a:t>
            </a:r>
            <a:r>
              <a:rPr lang="fr-FR" dirty="0" smtClean="0"/>
              <a:t> s’est développé autour de </a:t>
            </a:r>
            <a:r>
              <a:rPr lang="fr-FR" baseline="0" dirty="0" smtClean="0"/>
              <a:t>ce sujet que l’on retrouvera dans un grand nombre de dessins qui traitent </a:t>
            </a:r>
            <a:r>
              <a:rPr lang="fr-FR" baseline="0" dirty="0" smtClean="0"/>
              <a:t>du m</a:t>
            </a:r>
            <a:r>
              <a:rPr lang="fr-FR" baseline="0" dirty="0" smtClean="0"/>
              <a:t>ême thème.</a:t>
            </a:r>
            <a:endParaRPr lang="fr-FR" baseline="0" dirty="0" smtClean="0"/>
          </a:p>
          <a:p>
            <a:endParaRPr lang="fr-FR" baseline="0" dirty="0" smtClean="0"/>
          </a:p>
          <a:p>
            <a:r>
              <a:rPr lang="fr-FR" baseline="0" dirty="0" smtClean="0"/>
              <a:t>Cette image sert aussi </a:t>
            </a:r>
            <a:r>
              <a:rPr lang="fr-FR" baseline="0" dirty="0" smtClean="0"/>
              <a:t>d’exemple de </a:t>
            </a:r>
            <a:r>
              <a:rPr lang="fr-FR" baseline="0" dirty="0" smtClean="0"/>
              <a:t>dessin dans lequel le composant textuel est plus important.</a:t>
            </a:r>
          </a:p>
          <a:p>
            <a:endParaRPr lang="fr-FR" baseline="0" dirty="0" smtClean="0"/>
          </a:p>
        </p:txBody>
      </p:sp>
    </p:spTree>
    <p:extLst>
      <p:ext uri="{BB962C8B-B14F-4D97-AF65-F5344CB8AC3E}">
        <p14:creationId xmlns:p14="http://schemas.microsoft.com/office/powerpoint/2010/main" val="2997571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706533" cy="4114800"/>
          </a:xfrm>
          <a:prstGeom prst="rect">
            <a:avLst/>
          </a:prstGeom>
          <a:noFill/>
          <a:ln>
            <a:noFill/>
          </a:ln>
        </p:spPr>
        <p:txBody>
          <a:bodyPr lIns="91425" tIns="45700" rIns="91425" bIns="45700" anchor="t" anchorCtr="0">
            <a:noAutofit/>
          </a:bodyPr>
          <a:lstStyle/>
          <a:p>
            <a:pPr marL="0" marR="0" lvl="0" indent="0" algn="l" rtl="0">
              <a:lnSpc>
                <a:spcPct val="200000"/>
              </a:lnSpc>
              <a:spcBef>
                <a:spcPts val="0"/>
              </a:spcBef>
              <a:buSzPct val="25000"/>
              <a:buNone/>
            </a:pPr>
            <a:r>
              <a:rPr lang="fr-FR" sz="1400" b="0" i="0" u="none" strike="noStrike" cap="none" baseline="0" dirty="0" smtClean="0">
                <a:solidFill>
                  <a:schemeClr val="dk1"/>
                </a:solidFill>
                <a:latin typeface="Calibri"/>
                <a:ea typeface="Calibri"/>
                <a:cs typeface="Calibri"/>
                <a:sym typeface="Calibri"/>
              </a:rPr>
              <a:t>On peut confronter ce dessin à un autre dessin du même artiste qui lui ressemble mais </a:t>
            </a:r>
            <a:r>
              <a:rPr lang="fr-FR" sz="1400" dirty="0" smtClean="0">
                <a:solidFill>
                  <a:schemeClr val="dk1"/>
                </a:solidFill>
                <a:latin typeface="Calibri"/>
                <a:ea typeface="Calibri"/>
                <a:cs typeface="Calibri"/>
                <a:sym typeface="Calibri"/>
              </a:rPr>
              <a:t>dont la critique est </a:t>
            </a:r>
            <a:r>
              <a:rPr lang="fr-FR" sz="1400" dirty="0" smtClean="0">
                <a:solidFill>
                  <a:schemeClr val="dk1"/>
                </a:solidFill>
                <a:latin typeface="Calibri"/>
                <a:ea typeface="Calibri"/>
                <a:cs typeface="Calibri"/>
                <a:sym typeface="Calibri"/>
              </a:rPr>
              <a:t>différente. </a:t>
            </a:r>
            <a:endParaRPr lang="fr-FR" sz="1400" dirty="0" smtClean="0">
              <a:solidFill>
                <a:schemeClr val="dk1"/>
              </a:solidFill>
              <a:latin typeface="Calibri"/>
              <a:ea typeface="Calibri"/>
              <a:cs typeface="Calibri"/>
              <a:sym typeface="Calibri"/>
            </a:endParaRPr>
          </a:p>
          <a:p>
            <a:pPr marL="0" marR="0" lvl="0" indent="0" algn="l" rtl="0">
              <a:lnSpc>
                <a:spcPct val="200000"/>
              </a:lnSpc>
              <a:spcBef>
                <a:spcPts val="0"/>
              </a:spcBef>
              <a:buSzPct val="25000"/>
              <a:buNone/>
            </a:pPr>
            <a:endParaRPr lang="fr-FR" sz="1400" b="0" i="0" u="none" strike="noStrike" cap="none" baseline="0" dirty="0">
              <a:solidFill>
                <a:schemeClr val="dk1"/>
              </a:solidFill>
              <a:latin typeface="Calibri"/>
              <a:ea typeface="Calibri"/>
              <a:cs typeface="Calibri"/>
              <a:sym typeface="Calibri"/>
            </a:endParaRPr>
          </a:p>
          <a:p>
            <a:pPr marL="0" marR="0" lvl="0" indent="0" algn="l" rtl="0">
              <a:lnSpc>
                <a:spcPct val="200000"/>
              </a:lnSpc>
              <a:spcBef>
                <a:spcPts val="0"/>
              </a:spcBef>
              <a:buSzPct val="25000"/>
              <a:buNone/>
            </a:pPr>
            <a:r>
              <a:rPr lang="fr-FR" sz="1400" dirty="0" smtClean="0">
                <a:solidFill>
                  <a:schemeClr val="dk1"/>
                </a:solidFill>
                <a:latin typeface="Calibri"/>
                <a:ea typeface="Calibri"/>
                <a:cs typeface="Calibri"/>
                <a:sym typeface="Calibri"/>
              </a:rPr>
              <a:t>Aux E-U c’est moins la trahison des principes qui est critiquée </a:t>
            </a:r>
            <a:r>
              <a:rPr lang="fr-FR" sz="1400" dirty="0" smtClean="0">
                <a:solidFill>
                  <a:schemeClr val="dk1"/>
                </a:solidFill>
                <a:latin typeface="Calibri"/>
                <a:ea typeface="Calibri"/>
                <a:cs typeface="Calibri"/>
                <a:sym typeface="Calibri"/>
              </a:rPr>
              <a:t>qu’</a:t>
            </a:r>
            <a:r>
              <a:rPr lang="fr-FR" sz="1400" b="0" i="0" u="none" strike="noStrike" cap="none" baseline="0" dirty="0" smtClean="0">
                <a:solidFill>
                  <a:schemeClr val="dk1"/>
                </a:solidFill>
                <a:latin typeface="Calibri"/>
                <a:ea typeface="Calibri"/>
                <a:cs typeface="Calibri"/>
                <a:sym typeface="Calibri"/>
              </a:rPr>
              <a:t>une </a:t>
            </a:r>
            <a:r>
              <a:rPr lang="fr-FR" sz="1400" b="0" i="0" u="none" strike="noStrike" cap="none" baseline="0" dirty="0" smtClean="0">
                <a:solidFill>
                  <a:schemeClr val="dk1"/>
                </a:solidFill>
                <a:latin typeface="Calibri"/>
                <a:ea typeface="Calibri"/>
                <a:cs typeface="Calibri"/>
                <a:sym typeface="Calibri"/>
              </a:rPr>
              <a:t>idéologie capitaliste froide et </a:t>
            </a:r>
            <a:r>
              <a:rPr lang="fr-FR" sz="1400" b="0" i="0" u="none" strike="noStrike" cap="none" baseline="0" dirty="0" smtClean="0">
                <a:solidFill>
                  <a:schemeClr val="dk1"/>
                </a:solidFill>
                <a:latin typeface="Calibri"/>
                <a:ea typeface="Calibri"/>
                <a:cs typeface="Calibri"/>
                <a:sym typeface="Calibri"/>
              </a:rPr>
              <a:t>exploiteuse.</a:t>
            </a:r>
            <a:endParaRPr lang="fr-FR" sz="1400" b="0" i="0" u="none" strike="noStrike" cap="none" baseline="0" dirty="0" smtClean="0">
              <a:solidFill>
                <a:schemeClr val="dk1"/>
              </a:solidFill>
              <a:latin typeface="Calibri"/>
              <a:ea typeface="Calibri"/>
              <a:cs typeface="Calibri"/>
              <a:sym typeface="Calibri"/>
            </a:endParaRPr>
          </a:p>
          <a:p>
            <a:pPr marL="0" marR="0" lvl="0" indent="0" algn="l" rtl="0">
              <a:lnSpc>
                <a:spcPct val="200000"/>
              </a:lnSpc>
              <a:spcBef>
                <a:spcPts val="0"/>
              </a:spcBef>
              <a:buSzPct val="25000"/>
              <a:buNone/>
            </a:pPr>
            <a:r>
              <a:rPr lang="fr-FR" sz="1400" dirty="0" smtClean="0">
                <a:solidFill>
                  <a:schemeClr val="dk1"/>
                </a:solidFill>
                <a:latin typeface="Calibri"/>
                <a:ea typeface="Calibri"/>
                <a:cs typeface="Calibri"/>
                <a:sym typeface="Calibri"/>
              </a:rPr>
              <a:t>L’un joue sur l’ironie, l’autre </a:t>
            </a:r>
            <a:r>
              <a:rPr lang="fr-FR" sz="1400" smtClean="0">
                <a:solidFill>
                  <a:schemeClr val="dk1"/>
                </a:solidFill>
                <a:latin typeface="Calibri"/>
                <a:ea typeface="Calibri"/>
                <a:cs typeface="Calibri"/>
                <a:sym typeface="Calibri"/>
              </a:rPr>
              <a:t>sur </a:t>
            </a:r>
            <a:r>
              <a:rPr lang="fr-FR" sz="1400" smtClean="0">
                <a:solidFill>
                  <a:schemeClr val="dk1"/>
                </a:solidFill>
                <a:latin typeface="Calibri"/>
                <a:ea typeface="Calibri"/>
                <a:cs typeface="Calibri"/>
                <a:sym typeface="Calibri"/>
              </a:rPr>
              <a:t>l’absurdité</a:t>
            </a:r>
            <a:r>
              <a:rPr lang="fr-FR" sz="1400" baseline="0" smtClean="0">
                <a:solidFill>
                  <a:schemeClr val="dk1"/>
                </a:solidFill>
                <a:latin typeface="Calibri"/>
                <a:ea typeface="Calibri"/>
                <a:cs typeface="Calibri"/>
                <a:sym typeface="Calibri"/>
              </a:rPr>
              <a:t>.</a:t>
            </a:r>
            <a:endParaRPr lang="fr-FR" sz="1200" b="0" i="0" u="none" strike="noStrike" cap="none" baseline="0" dirty="0" smtClean="0">
              <a:solidFill>
                <a:schemeClr val="dk1"/>
              </a:solidFill>
              <a:latin typeface="Calibri"/>
              <a:ea typeface="Calibri"/>
              <a:cs typeface="Calibri"/>
              <a:sym typeface="Calibri"/>
            </a:endParaRPr>
          </a:p>
        </p:txBody>
      </p:sp>
      <p:sp>
        <p:nvSpPr>
          <p:cNvPr id="312" name="Shape 3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28</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440267" y="4343400"/>
            <a:ext cx="5935133" cy="41148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SzPct val="25000"/>
              <a:buNone/>
            </a:pPr>
            <a:r>
              <a:rPr lang="fr-FR" sz="1400" b="0" i="0" u="none" strike="noStrike" cap="none" baseline="0" noProof="0" dirty="0" smtClean="0">
                <a:solidFill>
                  <a:schemeClr val="dk1"/>
                </a:solidFill>
                <a:latin typeface="Calibri"/>
                <a:ea typeface="Calibri"/>
                <a:cs typeface="Calibri"/>
                <a:sym typeface="Calibri"/>
              </a:rPr>
              <a:t>Pour une dernière comparaison, on peut considérer une image comme celle-ci qui partage certains des éléments visuels en y ajoutant un autre symbole, celle de la mer pour symboliser l’origine des migrants. Ce dessin offre un exemple d’une autre perspective sur la même situation qui se distingue par son ton et son orientation politique. </a:t>
            </a:r>
          </a:p>
          <a:p>
            <a:pPr marL="0" marR="0" lvl="0" indent="0" algn="l" rtl="0">
              <a:lnSpc>
                <a:spcPct val="150000"/>
              </a:lnSpc>
              <a:spcBef>
                <a:spcPts val="0"/>
              </a:spcBef>
              <a:buSzPct val="25000"/>
              <a:buNone/>
            </a:pPr>
            <a:endParaRPr lang="fr-FR" sz="1400" b="0" i="0" u="none" strike="noStrike" cap="none" baseline="0" noProof="0" dirty="0" smtClean="0">
              <a:solidFill>
                <a:schemeClr val="dk1"/>
              </a:solidFill>
              <a:latin typeface="Calibri"/>
              <a:ea typeface="Calibri"/>
              <a:cs typeface="Calibri"/>
              <a:sym typeface="Calibri"/>
            </a:endParaRPr>
          </a:p>
          <a:p>
            <a:pPr marL="0" marR="0" lvl="0" indent="0" algn="l" rtl="0">
              <a:lnSpc>
                <a:spcPct val="150000"/>
              </a:lnSpc>
              <a:spcBef>
                <a:spcPts val="0"/>
              </a:spcBef>
              <a:buSzPct val="25000"/>
              <a:buNone/>
            </a:pPr>
            <a:r>
              <a:rPr lang="fr-FR" sz="1400" b="0" i="0" u="none" strike="noStrike" cap="none" baseline="0" noProof="0" dirty="0" smtClean="0">
                <a:solidFill>
                  <a:schemeClr val="dk1"/>
                </a:solidFill>
                <a:latin typeface="Calibri"/>
                <a:ea typeface="Calibri"/>
                <a:cs typeface="Calibri"/>
                <a:sym typeface="Calibri"/>
              </a:rPr>
              <a:t>Les migrants sont représentés comme une vague menaçante avec des griffes.</a:t>
            </a:r>
          </a:p>
          <a:p>
            <a:pPr marL="0" marR="0" lvl="0" indent="0" algn="l" rtl="0">
              <a:lnSpc>
                <a:spcPct val="150000"/>
              </a:lnSpc>
              <a:spcBef>
                <a:spcPts val="0"/>
              </a:spcBef>
              <a:buSzPct val="25000"/>
              <a:buNone/>
            </a:pPr>
            <a:endParaRPr lang="fr-FR" sz="1400" b="0" i="0" u="none" strike="noStrike" cap="none" baseline="0" noProof="0" dirty="0" smtClean="0">
              <a:solidFill>
                <a:schemeClr val="dk1"/>
              </a:solidFill>
              <a:latin typeface="Calibri"/>
              <a:ea typeface="Calibri"/>
              <a:cs typeface="Calibri"/>
              <a:sym typeface="Calibri"/>
            </a:endParaRPr>
          </a:p>
          <a:p>
            <a:pPr marL="0" marR="0" lvl="0" indent="0" algn="l" rtl="0">
              <a:lnSpc>
                <a:spcPct val="150000"/>
              </a:lnSpc>
              <a:spcBef>
                <a:spcPts val="0"/>
              </a:spcBef>
              <a:buSzPct val="25000"/>
              <a:buNone/>
            </a:pPr>
            <a:r>
              <a:rPr lang="fr-FR" sz="1400" b="0" i="0" u="none" strike="noStrike" cap="none" baseline="0" noProof="0" dirty="0" smtClean="0">
                <a:solidFill>
                  <a:schemeClr val="dk1"/>
                </a:solidFill>
                <a:latin typeface="Calibri"/>
                <a:ea typeface="Calibri"/>
                <a:cs typeface="Calibri"/>
                <a:sym typeface="Calibri"/>
              </a:rPr>
              <a:t>Cette image offre un bon point de départ pour une considération de la structure d’une métaphore, la métaphore banalisée « vague (flux) de migrants » traduit en image.</a:t>
            </a:r>
          </a:p>
        </p:txBody>
      </p:sp>
      <p:sp>
        <p:nvSpPr>
          <p:cNvPr id="320" name="Shape 3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29</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8800" y="482600"/>
            <a:ext cx="3309938" cy="1862138"/>
          </a:xfrm>
        </p:spPr>
      </p:sp>
      <p:sp>
        <p:nvSpPr>
          <p:cNvPr id="3" name="Notes Placeholder 2"/>
          <p:cNvSpPr>
            <a:spLocks noGrp="1"/>
          </p:cNvSpPr>
          <p:nvPr>
            <p:ph type="body" idx="1"/>
          </p:nvPr>
        </p:nvSpPr>
        <p:spPr>
          <a:xfrm>
            <a:off x="685800" y="2607733"/>
            <a:ext cx="5757333" cy="5850467"/>
          </a:xfrm>
        </p:spPr>
        <p:txBody>
          <a:bodyPr/>
          <a:lstStyle/>
          <a:p>
            <a:pPr lvl="0">
              <a:lnSpc>
                <a:spcPct val="150000"/>
              </a:lnSpc>
              <a:buClr>
                <a:srgbClr val="000000"/>
              </a:buClr>
            </a:pPr>
            <a:r>
              <a:rPr lang="fr-FR" sz="1400" dirty="0" smtClean="0">
                <a:latin typeface="Calibri"/>
                <a:ea typeface="Calibri"/>
                <a:cs typeface="Calibri"/>
                <a:sym typeface="Calibri"/>
              </a:rPr>
              <a:t>Sur le plan de la lecture critique, l’exercice </a:t>
            </a:r>
            <a:r>
              <a:rPr lang="fr-FR" sz="1400" dirty="0" smtClean="0">
                <a:latin typeface="Calibri"/>
                <a:ea typeface="Calibri"/>
                <a:cs typeface="Calibri"/>
                <a:sym typeface="Calibri"/>
              </a:rPr>
              <a:t>qui</a:t>
            </a:r>
            <a:r>
              <a:rPr lang="fr-FR" sz="1400" baseline="0" dirty="0" smtClean="0">
                <a:latin typeface="Calibri"/>
                <a:ea typeface="Calibri"/>
                <a:cs typeface="Calibri"/>
                <a:sym typeface="Calibri"/>
              </a:rPr>
              <a:t> consiste </a:t>
            </a:r>
            <a:r>
              <a:rPr lang="fr-FR" sz="1400" baseline="0" dirty="0" smtClean="0">
                <a:latin typeface="Calibri"/>
                <a:ea typeface="Calibri"/>
                <a:cs typeface="Calibri"/>
                <a:sym typeface="Calibri"/>
              </a:rPr>
              <a:t>à </a:t>
            </a:r>
            <a:r>
              <a:rPr lang="fr-FR" sz="1400" dirty="0" smtClean="0">
                <a:latin typeface="Calibri"/>
                <a:ea typeface="Calibri"/>
                <a:cs typeface="Calibri"/>
                <a:sym typeface="Calibri"/>
              </a:rPr>
              <a:t>analyser </a:t>
            </a:r>
            <a:r>
              <a:rPr lang="fr-FR" sz="1400" dirty="0" smtClean="0">
                <a:latin typeface="Calibri"/>
                <a:ea typeface="Calibri"/>
                <a:cs typeface="Calibri"/>
                <a:sym typeface="Calibri"/>
              </a:rPr>
              <a:t>une image expose la structure du signe comme une relation complexe entre le signifiant, le référent et le signifié.</a:t>
            </a:r>
          </a:p>
          <a:p>
            <a:pPr marL="0" marR="0" lvl="0" indent="0" algn="l" defTabSz="457200" rtl="0" eaLnBrk="1" fontAlgn="auto" latinLnBrk="0" hangingPunct="1">
              <a:lnSpc>
                <a:spcPct val="150000"/>
              </a:lnSpc>
              <a:spcBef>
                <a:spcPts val="0"/>
              </a:spcBef>
              <a:spcAft>
                <a:spcPts val="0"/>
              </a:spcAft>
              <a:buClr>
                <a:srgbClr val="000000"/>
              </a:buClr>
              <a:buSzTx/>
              <a:buFontTx/>
              <a:buNone/>
              <a:tabLst/>
              <a:defRPr/>
            </a:pPr>
            <a:r>
              <a:rPr lang="fr-FR" sz="1400" dirty="0" smtClean="0">
                <a:latin typeface="Calibri"/>
                <a:ea typeface="Calibri"/>
                <a:cs typeface="Calibri"/>
                <a:sym typeface="Calibri"/>
              </a:rPr>
              <a:t>On</a:t>
            </a:r>
            <a:r>
              <a:rPr lang="fr-FR" sz="1400" baseline="0" dirty="0" smtClean="0">
                <a:latin typeface="Calibri"/>
                <a:ea typeface="Calibri"/>
                <a:cs typeface="Calibri"/>
                <a:sym typeface="Calibri"/>
              </a:rPr>
              <a:t> passe de </a:t>
            </a:r>
            <a:r>
              <a:rPr lang="fr-FR" sz="1400" dirty="0" smtClean="0">
                <a:latin typeface="Calibri"/>
                <a:ea typeface="Calibri"/>
                <a:cs typeface="Calibri"/>
                <a:sym typeface="Calibri"/>
              </a:rPr>
              <a:t>la signification dénotative à la signification connotative et</a:t>
            </a:r>
            <a:r>
              <a:rPr lang="fr-FR" sz="1400" baseline="0" dirty="0" smtClean="0">
                <a:latin typeface="Calibri"/>
                <a:ea typeface="Calibri"/>
                <a:cs typeface="Calibri"/>
                <a:sym typeface="Calibri"/>
              </a:rPr>
              <a:t> on identifie et explicite des procédés rhétoriques.</a:t>
            </a:r>
          </a:p>
          <a:p>
            <a:pPr marL="0" marR="0" lvl="0" indent="0" algn="l" defTabSz="457200" rtl="0" eaLnBrk="1" fontAlgn="auto" latinLnBrk="0" hangingPunct="1">
              <a:lnSpc>
                <a:spcPct val="150000"/>
              </a:lnSpc>
              <a:spcBef>
                <a:spcPts val="0"/>
              </a:spcBef>
              <a:spcAft>
                <a:spcPts val="0"/>
              </a:spcAft>
              <a:buClr>
                <a:srgbClr val="000000"/>
              </a:buClr>
              <a:buSzTx/>
              <a:buFontTx/>
              <a:buNone/>
              <a:tabLst/>
              <a:defRPr/>
            </a:pPr>
            <a:endParaRPr lang="fr-FR" sz="1400" dirty="0" smtClean="0">
              <a:latin typeface="Calibri"/>
              <a:ea typeface="Calibri"/>
              <a:cs typeface="Calibri"/>
              <a:sym typeface="Calibri"/>
            </a:endParaRPr>
          </a:p>
          <a:p>
            <a:pPr rtl="0">
              <a:lnSpc>
                <a:spcPct val="120000"/>
              </a:lnSpc>
            </a:pPr>
            <a:r>
              <a:rPr lang="fr-FR" sz="1400" b="0" i="0" u="none" strike="noStrike" kern="1200" dirty="0" smtClean="0">
                <a:solidFill>
                  <a:schemeClr val="tx1"/>
                </a:solidFill>
                <a:effectLst/>
                <a:latin typeface="Calibri"/>
                <a:cs typeface="Calibri"/>
              </a:rPr>
              <a:t>Le décryptage sémiotique prépare dans un contexte simple le passage à l’analyse </a:t>
            </a:r>
            <a:r>
              <a:rPr lang="fr-FR" sz="1400" b="0" i="0" u="none" strike="noStrike" kern="1200" dirty="0" smtClean="0">
                <a:solidFill>
                  <a:schemeClr val="tx1"/>
                </a:solidFill>
                <a:effectLst/>
                <a:latin typeface="Calibri"/>
                <a:cs typeface="Calibri"/>
              </a:rPr>
              <a:t>littéraire.</a:t>
            </a:r>
            <a:endParaRPr lang="fr-FR" sz="1400" dirty="0" smtClean="0">
              <a:solidFill>
                <a:srgbClr val="FF0000"/>
              </a:solidFill>
              <a:latin typeface="Calibri"/>
              <a:ea typeface="Calibri"/>
              <a:cs typeface="Calibri"/>
              <a:sym typeface="Calibri"/>
            </a:endParaRPr>
          </a:p>
          <a:p>
            <a:pPr lvl="0" rtl="0">
              <a:lnSpc>
                <a:spcPct val="150000"/>
              </a:lnSpc>
              <a:spcBef>
                <a:spcPts val="0"/>
              </a:spcBef>
              <a:buClr>
                <a:srgbClr val="000000"/>
              </a:buClr>
              <a:buFont typeface="Arial"/>
              <a:buNone/>
            </a:pPr>
            <a:endParaRPr lang="fr-FR" sz="1400" dirty="0" smtClean="0">
              <a:solidFill>
                <a:srgbClr val="FF0000"/>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Calibri"/>
              <a:buNone/>
            </a:pPr>
            <a:endParaRPr lang="fr-FR" sz="1400" dirty="0" smtClean="0">
              <a:solidFill>
                <a:srgbClr val="FF0000"/>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Calibri"/>
              <a:buNone/>
            </a:pPr>
            <a:endParaRPr lang="fr-FR" sz="1400" dirty="0" smtClean="0">
              <a:solidFill>
                <a:srgbClr val="FF0000"/>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Font typeface="Calibri"/>
              <a:buNone/>
            </a:pPr>
            <a:endParaRPr lang="fr-FR" sz="1400" dirty="0" smtClean="0">
              <a:solidFill>
                <a:srgbClr val="FF0000"/>
              </a:solidFill>
              <a:latin typeface="Calibri"/>
              <a:ea typeface="Calibri"/>
              <a:cs typeface="Calibri"/>
              <a:sym typeface="Calibri"/>
            </a:endParaRPr>
          </a:p>
          <a:p>
            <a:endParaRPr lang="fr-FR" dirty="0"/>
          </a:p>
        </p:txBody>
      </p:sp>
    </p:spTree>
    <p:extLst>
      <p:ext uri="{BB962C8B-B14F-4D97-AF65-F5344CB8AC3E}">
        <p14:creationId xmlns:p14="http://schemas.microsoft.com/office/powerpoint/2010/main" val="249534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2717800"/>
            <a:ext cx="5486399" cy="2785533"/>
          </a:xfrm>
          <a:prstGeom prst="rect">
            <a:avLst/>
          </a:prstGeom>
        </p:spPr>
        <p:txBody>
          <a:bodyPr lIns="91425" tIns="91425" rIns="91425" bIns="91425" anchor="ctr" anchorCtr="0">
            <a:noAutofit/>
          </a:bodyPr>
          <a:lstStyle/>
          <a:p>
            <a:pPr rtl="0">
              <a:lnSpc>
                <a:spcPct val="140000"/>
              </a:lnSpc>
              <a:spcBef>
                <a:spcPts val="0"/>
              </a:spcBef>
              <a:buNone/>
            </a:pPr>
            <a:r>
              <a:rPr lang="en-US" sz="1400" dirty="0" smtClean="0"/>
              <a:t>La</a:t>
            </a:r>
            <a:r>
              <a:rPr lang="en-US" sz="1400" baseline="0" dirty="0" smtClean="0"/>
              <a:t> </a:t>
            </a:r>
            <a:r>
              <a:rPr lang="fr-FR" sz="1400" dirty="0" smtClean="0"/>
              <a:t>séquence que je vais partager avec vous comprendra trois parties : </a:t>
            </a:r>
          </a:p>
          <a:p>
            <a:pPr rtl="0">
              <a:lnSpc>
                <a:spcPct val="140000"/>
              </a:lnSpc>
              <a:spcBef>
                <a:spcPts val="0"/>
              </a:spcBef>
              <a:buNone/>
            </a:pPr>
            <a:r>
              <a:rPr lang="fr-FR" sz="1400" dirty="0" smtClean="0"/>
              <a:t>1/ une considération des codes qui caractérisent le dessin de presse </a:t>
            </a:r>
          </a:p>
          <a:p>
            <a:pPr rtl="0">
              <a:lnSpc>
                <a:spcPct val="140000"/>
              </a:lnSpc>
              <a:spcBef>
                <a:spcPts val="0"/>
              </a:spcBef>
              <a:buNone/>
            </a:pPr>
            <a:r>
              <a:rPr lang="fr-FR" sz="1400" dirty="0" smtClean="0"/>
              <a:t>2/ une illustration simple de </a:t>
            </a:r>
            <a:r>
              <a:rPr lang="fr-FR" sz="1400" dirty="0" smtClean="0"/>
              <a:t>la façon de </a:t>
            </a:r>
            <a:r>
              <a:rPr lang="fr-FR" sz="1400" dirty="0" smtClean="0"/>
              <a:t>décrypter une image et </a:t>
            </a:r>
          </a:p>
          <a:p>
            <a:pPr marL="0" marR="0" indent="0" algn="l" defTabSz="457200" rtl="0" eaLnBrk="1" fontAlgn="auto" latinLnBrk="0" hangingPunct="1">
              <a:lnSpc>
                <a:spcPct val="140000"/>
              </a:lnSpc>
              <a:spcBef>
                <a:spcPts val="0"/>
              </a:spcBef>
              <a:spcAft>
                <a:spcPts val="0"/>
              </a:spcAft>
              <a:buClrTx/>
              <a:buSzTx/>
              <a:buFontTx/>
              <a:buNone/>
              <a:tabLst/>
              <a:defRPr/>
            </a:pPr>
            <a:r>
              <a:rPr lang="fr-FR" sz="1400" dirty="0" smtClean="0"/>
              <a:t>3/ une série d’exercices basés sur des dessins de presse portant sur </a:t>
            </a:r>
            <a:r>
              <a:rPr lang="fr-FR" sz="1400" dirty="0" smtClean="0"/>
              <a:t>l’actuelle</a:t>
            </a:r>
            <a:r>
              <a:rPr lang="fr-FR" sz="1400" baseline="0" dirty="0" smtClean="0"/>
              <a:t> </a:t>
            </a:r>
            <a:r>
              <a:rPr lang="fr-FR" sz="1400" dirty="0" smtClean="0"/>
              <a:t>crise </a:t>
            </a:r>
            <a:r>
              <a:rPr lang="fr-FR" sz="1400" dirty="0" smtClean="0"/>
              <a:t>des </a:t>
            </a:r>
            <a:r>
              <a:rPr lang="fr-FR" sz="1400" dirty="0" smtClean="0"/>
              <a:t>migrants</a:t>
            </a:r>
            <a:endParaRPr dirty="0"/>
          </a:p>
        </p:txBody>
      </p:sp>
      <p:sp>
        <p:nvSpPr>
          <p:cNvPr id="65" name="Shape 65"/>
          <p:cNvSpPr>
            <a:spLocks noGrp="1" noRot="1" noChangeAspect="1"/>
          </p:cNvSpPr>
          <p:nvPr>
            <p:ph type="sldImg" idx="2"/>
          </p:nvPr>
        </p:nvSpPr>
        <p:spPr>
          <a:xfrm>
            <a:off x="1490134" y="279400"/>
            <a:ext cx="3793066" cy="21336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693863" y="871538"/>
            <a:ext cx="2928937" cy="16478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516466" y="2760134"/>
            <a:ext cx="5486399" cy="4114800"/>
          </a:xfrm>
          <a:prstGeom prst="rect">
            <a:avLst/>
          </a:prstGeom>
          <a:noFill/>
          <a:ln>
            <a:noFill/>
          </a:ln>
        </p:spPr>
        <p:txBody>
          <a:bodyPr lIns="91425" tIns="45700" rIns="91425" bIns="45700" anchor="t" anchorCtr="0">
            <a:noAutofit/>
          </a:bodyPr>
          <a:lstStyle/>
          <a:p>
            <a:pPr lvl="0" rtl="0">
              <a:lnSpc>
                <a:spcPct val="150000"/>
              </a:lnSpc>
              <a:spcBef>
                <a:spcPts val="0"/>
              </a:spcBef>
              <a:buClr>
                <a:srgbClr val="000000"/>
              </a:buClr>
              <a:buFont typeface="Arial"/>
              <a:buNone/>
            </a:pPr>
            <a:r>
              <a:rPr lang="fr-FR" sz="1400" dirty="0" smtClean="0"/>
              <a:t>Pour susciter une réflexion</a:t>
            </a:r>
            <a:r>
              <a:rPr lang="fr-FR" sz="1400" baseline="0" dirty="0" smtClean="0"/>
              <a:t> sur la fonction communicative d’un dessin de presse, on pourrait demander aux étudiants de choisir des verbes qui correspondent à leur conception de cette sorte de texte. La sélection de verbes permet de travailler le vocabulaire </a:t>
            </a:r>
            <a:r>
              <a:rPr lang="fr-FR" sz="1400" baseline="0" dirty="0" smtClean="0"/>
              <a:t>tout en préparant des </a:t>
            </a:r>
            <a:r>
              <a:rPr lang="fr-FR" sz="1400" baseline="0" dirty="0" smtClean="0"/>
              <a:t>points de débat ou de réflexion approfondie. Les verbes « </a:t>
            </a:r>
            <a:r>
              <a:rPr lang="fr-FR" sz="1400" b="1" baseline="0" dirty="0" smtClean="0"/>
              <a:t>distraire</a:t>
            </a:r>
            <a:r>
              <a:rPr lang="fr-FR" sz="1400" baseline="0" dirty="0" smtClean="0"/>
              <a:t> », « </a:t>
            </a:r>
            <a:r>
              <a:rPr lang="fr-FR" sz="1400" b="1" baseline="0" dirty="0" smtClean="0"/>
              <a:t>informer</a:t>
            </a:r>
            <a:r>
              <a:rPr lang="fr-FR" sz="1400" baseline="0" dirty="0" smtClean="0"/>
              <a:t> » et « </a:t>
            </a:r>
            <a:r>
              <a:rPr lang="fr-FR" sz="1400" b="1" baseline="0" dirty="0" smtClean="0"/>
              <a:t>gêner</a:t>
            </a:r>
            <a:r>
              <a:rPr lang="fr-FR" sz="1400" baseline="0" dirty="0" smtClean="0"/>
              <a:t> », par exemple, peuvent évoquer des notions différentes selon l’étudiant. L’objectif principal de cet exercice est de mettre en exergue la nature </a:t>
            </a:r>
            <a:r>
              <a:rPr lang="fr-FR" sz="1400" b="1" u="sng" baseline="0" dirty="0" smtClean="0"/>
              <a:t>éditoriale</a:t>
            </a:r>
            <a:r>
              <a:rPr lang="fr-FR" sz="1400" baseline="0" dirty="0" smtClean="0"/>
              <a:t> du dessin de presse.</a:t>
            </a:r>
          </a:p>
        </p:txBody>
      </p:sp>
      <p:sp>
        <p:nvSpPr>
          <p:cNvPr id="72" name="Shape 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5</a:t>
            </a:fld>
            <a:endParaRPr lang="en"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2159000" y="227013"/>
            <a:ext cx="1930400" cy="1085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245533" y="1388531"/>
            <a:ext cx="6341534" cy="7442202"/>
          </a:xfrm>
          <a:prstGeom prst="rect">
            <a:avLst/>
          </a:prstGeom>
          <a:noFill/>
          <a:ln>
            <a:noFill/>
          </a:ln>
        </p:spPr>
        <p:txBody>
          <a:bodyPr lIns="91425" tIns="45700" rIns="91425" bIns="45700" anchor="t" anchorCtr="0">
            <a:noAutofit/>
          </a:bodyPr>
          <a:lstStyle/>
          <a:p>
            <a:pPr lvl="0">
              <a:lnSpc>
                <a:spcPct val="150000"/>
              </a:lnSpc>
              <a:buClr>
                <a:srgbClr val="000090"/>
              </a:buClr>
            </a:pPr>
            <a:r>
              <a:rPr lang="fr-FR" sz="1400" noProof="0" dirty="0" smtClean="0">
                <a:solidFill>
                  <a:srgbClr val="000090"/>
                </a:solidFill>
              </a:rPr>
              <a:t>Pour</a:t>
            </a:r>
            <a:r>
              <a:rPr lang="fr-FR" sz="1400" baseline="0" noProof="0" dirty="0" smtClean="0">
                <a:solidFill>
                  <a:srgbClr val="000090"/>
                </a:solidFill>
              </a:rPr>
              <a:t> </a:t>
            </a:r>
            <a:r>
              <a:rPr lang="fr-FR" sz="1400" noProof="0" dirty="0" smtClean="0">
                <a:solidFill>
                  <a:srgbClr val="000090"/>
                </a:solidFill>
              </a:rPr>
              <a:t>mettre en relief ce constat</a:t>
            </a:r>
            <a:r>
              <a:rPr lang="fr-FR" sz="1400" baseline="0" noProof="0" dirty="0" smtClean="0">
                <a:solidFill>
                  <a:srgbClr val="000090"/>
                </a:solidFill>
              </a:rPr>
              <a:t>, </a:t>
            </a:r>
            <a:r>
              <a:rPr lang="fr-FR" sz="1400" noProof="0" dirty="0" smtClean="0">
                <a:solidFill>
                  <a:srgbClr val="000090"/>
                </a:solidFill>
              </a:rPr>
              <a:t>on pourrait </a:t>
            </a:r>
            <a:r>
              <a:rPr lang="fr-FR" sz="1400" b="0" u="none" noProof="0" dirty="0" smtClean="0">
                <a:solidFill>
                  <a:srgbClr val="000090"/>
                </a:solidFill>
              </a:rPr>
              <a:t>de</a:t>
            </a:r>
            <a:r>
              <a:rPr lang="fr-FR" sz="1400" b="0" u="none" baseline="0" noProof="0" dirty="0" smtClean="0">
                <a:solidFill>
                  <a:srgbClr val="000090"/>
                </a:solidFill>
              </a:rPr>
              <a:t> manière préalable </a:t>
            </a:r>
            <a:r>
              <a:rPr lang="fr-FR" sz="1400" noProof="0" dirty="0" smtClean="0">
                <a:solidFill>
                  <a:srgbClr val="000090"/>
                </a:solidFill>
              </a:rPr>
              <a:t>analyser </a:t>
            </a:r>
            <a:r>
              <a:rPr lang="en" sz="1400" b="1" u="sng" dirty="0" smtClean="0">
                <a:solidFill>
                  <a:srgbClr val="000090"/>
                </a:solidFill>
              </a:rPr>
              <a:t>un </a:t>
            </a:r>
            <a:r>
              <a:rPr lang="en" sz="1400" b="1" u="sng" dirty="0">
                <a:solidFill>
                  <a:srgbClr val="000090"/>
                </a:solidFill>
              </a:rPr>
              <a:t>reportage </a:t>
            </a:r>
            <a:r>
              <a:rPr lang="en" sz="1400" b="1" u="sng" dirty="0" smtClean="0">
                <a:solidFill>
                  <a:srgbClr val="000090"/>
                </a:solidFill>
              </a:rPr>
              <a:t>textuel</a:t>
            </a:r>
            <a:r>
              <a:rPr lang="en" sz="1400" dirty="0">
                <a:solidFill>
                  <a:srgbClr val="000090"/>
                </a:solidFill>
              </a:rPr>
              <a:t>. </a:t>
            </a:r>
            <a:endParaRPr lang="en-US" sz="1400" dirty="0" smtClean="0">
              <a:solidFill>
                <a:srgbClr val="000090"/>
              </a:solidFill>
            </a:endParaRPr>
          </a:p>
          <a:p>
            <a:pPr lvl="0">
              <a:lnSpc>
                <a:spcPct val="150000"/>
              </a:lnSpc>
              <a:buClr>
                <a:srgbClr val="000090"/>
              </a:buClr>
            </a:pPr>
            <a:endParaRPr lang="en" sz="1400" dirty="0">
              <a:solidFill>
                <a:srgbClr val="000090"/>
              </a:solidFill>
            </a:endParaRPr>
          </a:p>
          <a:p>
            <a:pPr lvl="0">
              <a:lnSpc>
                <a:spcPct val="150000"/>
              </a:lnSpc>
              <a:buClr>
                <a:srgbClr val="000090"/>
              </a:buClr>
            </a:pPr>
            <a:r>
              <a:rPr lang="en" sz="1400" b="1" dirty="0">
                <a:solidFill>
                  <a:srgbClr val="000090"/>
                </a:solidFill>
              </a:rPr>
              <a:t>Quelle sorte d’information trouve-t-on dans un article de presse ? Quel est le niveau de détail ? Quel est son ton ?</a:t>
            </a:r>
          </a:p>
          <a:p>
            <a:pPr marL="0" marR="0" lvl="0" indent="0" algn="l" rtl="0">
              <a:lnSpc>
                <a:spcPct val="150000"/>
              </a:lnSpc>
              <a:spcBef>
                <a:spcPts val="0"/>
              </a:spcBef>
              <a:buClr>
                <a:srgbClr val="000090"/>
              </a:buClr>
              <a:buFont typeface="Arial"/>
              <a:buNone/>
            </a:pPr>
            <a:endParaRPr lang="fr-FR" sz="1400" noProof="0" dirty="0" smtClean="0">
              <a:solidFill>
                <a:srgbClr val="000090"/>
              </a:solidFill>
            </a:endParaRPr>
          </a:p>
          <a:p>
            <a:pPr marL="0" marR="0" lvl="0" indent="0" algn="l" rtl="0">
              <a:lnSpc>
                <a:spcPct val="150000"/>
              </a:lnSpc>
              <a:spcBef>
                <a:spcPts val="0"/>
              </a:spcBef>
              <a:buClr>
                <a:srgbClr val="000090"/>
              </a:buClr>
              <a:buFont typeface="Arial"/>
              <a:buNone/>
            </a:pPr>
            <a:r>
              <a:rPr lang="fr-FR" sz="1400" noProof="0" dirty="0" smtClean="0">
                <a:solidFill>
                  <a:srgbClr val="000090"/>
                </a:solidFill>
              </a:rPr>
              <a:t>Dans l’exemple qu’on a sous les yeux</a:t>
            </a:r>
          </a:p>
          <a:p>
            <a:pPr marL="171450" indent="-171450">
              <a:lnSpc>
                <a:spcPct val="150000"/>
              </a:lnSpc>
              <a:buClr>
                <a:srgbClr val="000090"/>
              </a:buClr>
              <a:buFont typeface="Arial"/>
              <a:buChar char="•"/>
            </a:pPr>
            <a:r>
              <a:rPr lang="en" sz="1400" i="1" dirty="0" smtClean="0">
                <a:solidFill>
                  <a:srgbClr val="000090"/>
                </a:solidFill>
              </a:rPr>
              <a:t>Le </a:t>
            </a:r>
            <a:r>
              <a:rPr lang="en" sz="1400" i="1" dirty="0">
                <a:solidFill>
                  <a:srgbClr val="000090"/>
                </a:solidFill>
              </a:rPr>
              <a:t>contexte est </a:t>
            </a:r>
            <a:r>
              <a:rPr lang="en" sz="1400" i="1" dirty="0" smtClean="0">
                <a:solidFill>
                  <a:srgbClr val="000090"/>
                </a:solidFill>
              </a:rPr>
              <a:t>exprimé</a:t>
            </a:r>
            <a:r>
              <a:rPr lang="en-US" sz="1400" i="1" dirty="0" smtClean="0">
                <a:solidFill>
                  <a:srgbClr val="000090"/>
                </a:solidFill>
              </a:rPr>
              <a:t> avec </a:t>
            </a:r>
            <a:r>
              <a:rPr lang="en-US" sz="1400" i="1" dirty="0" err="1" smtClean="0">
                <a:solidFill>
                  <a:srgbClr val="000090"/>
                </a:solidFill>
              </a:rPr>
              <a:t>précision</a:t>
            </a:r>
            <a:r>
              <a:rPr lang="en" sz="1400" i="1" dirty="0" smtClean="0">
                <a:solidFill>
                  <a:srgbClr val="000090"/>
                </a:solidFill>
              </a:rPr>
              <a:t> </a:t>
            </a:r>
            <a:r>
              <a:rPr lang="en" sz="1400" i="1" dirty="0">
                <a:solidFill>
                  <a:srgbClr val="000090"/>
                </a:solidFill>
              </a:rPr>
              <a:t>(où/quand)</a:t>
            </a:r>
            <a:r>
              <a:rPr lang="en" sz="1400" b="0" i="1" u="none" strike="noStrike" cap="none" baseline="0" dirty="0">
                <a:solidFill>
                  <a:srgbClr val="000090"/>
                </a:solidFill>
                <a:latin typeface="Arial"/>
                <a:ea typeface="Arial"/>
                <a:cs typeface="Arial"/>
                <a:sym typeface="Arial"/>
              </a:rPr>
              <a:t>: </a:t>
            </a:r>
            <a:r>
              <a:rPr lang="en" sz="1400" b="0" u="none" strike="noStrike" cap="none" baseline="0" dirty="0">
                <a:solidFill>
                  <a:srgbClr val="A61C00"/>
                </a:solidFill>
                <a:latin typeface="Arial"/>
                <a:ea typeface="Arial"/>
                <a:cs typeface="Arial"/>
                <a:sym typeface="Arial"/>
              </a:rPr>
              <a:t>en Méditerranée / Malte / la semaine dernière</a:t>
            </a:r>
          </a:p>
          <a:p>
            <a:pPr marL="171450" indent="-171450">
              <a:lnSpc>
                <a:spcPct val="150000"/>
              </a:lnSpc>
              <a:buClr>
                <a:srgbClr val="000090"/>
              </a:buClr>
              <a:buFont typeface="Arial"/>
              <a:buChar char="•"/>
            </a:pPr>
            <a:r>
              <a:rPr lang="en" sz="1400" i="1" dirty="0">
                <a:solidFill>
                  <a:srgbClr val="000090"/>
                </a:solidFill>
              </a:rPr>
              <a:t>Le sujet est nommé</a:t>
            </a:r>
            <a:r>
              <a:rPr lang="en" sz="1400" b="0" i="1" u="none" strike="noStrike" cap="none" baseline="0" dirty="0">
                <a:solidFill>
                  <a:srgbClr val="000090"/>
                </a:solidFill>
                <a:latin typeface="Arial"/>
                <a:ea typeface="Arial"/>
                <a:cs typeface="Arial"/>
                <a:sym typeface="Arial"/>
              </a:rPr>
              <a:t>: </a:t>
            </a:r>
            <a:r>
              <a:rPr lang="en" sz="1400" b="0" u="none" strike="noStrike" cap="none" baseline="0" dirty="0">
                <a:solidFill>
                  <a:srgbClr val="A61C00"/>
                </a:solidFill>
                <a:latin typeface="Arial"/>
                <a:ea typeface="Arial"/>
                <a:cs typeface="Arial"/>
                <a:sym typeface="Arial"/>
              </a:rPr>
              <a:t>naufrage, morts … </a:t>
            </a:r>
          </a:p>
          <a:p>
            <a:pPr marL="171450" indent="-171450">
              <a:lnSpc>
                <a:spcPct val="150000"/>
              </a:lnSpc>
              <a:buClr>
                <a:srgbClr val="000090"/>
              </a:buClr>
              <a:buFont typeface="Arial"/>
              <a:buChar char="•"/>
            </a:pPr>
            <a:r>
              <a:rPr lang="en" sz="1400" i="1" dirty="0">
                <a:solidFill>
                  <a:srgbClr val="000090"/>
                </a:solidFill>
              </a:rPr>
              <a:t>Des chiffres spécifiques sont </a:t>
            </a:r>
            <a:r>
              <a:rPr lang="en-US" sz="1400" i="1" dirty="0" err="1" smtClean="0">
                <a:solidFill>
                  <a:srgbClr val="000090"/>
                </a:solidFill>
              </a:rPr>
              <a:t>cités</a:t>
            </a:r>
            <a:r>
              <a:rPr lang="en" sz="1400" b="0" i="1" u="none" strike="noStrike" cap="none" baseline="0" dirty="0" smtClean="0">
                <a:solidFill>
                  <a:srgbClr val="000090"/>
                </a:solidFill>
                <a:latin typeface="Arial"/>
                <a:ea typeface="Arial"/>
                <a:cs typeface="Arial"/>
                <a:sym typeface="Arial"/>
              </a:rPr>
              <a:t>:</a:t>
            </a:r>
            <a:r>
              <a:rPr lang="en" sz="1400" b="0" u="none" strike="noStrike" cap="none" baseline="0" dirty="0" smtClean="0">
                <a:solidFill>
                  <a:srgbClr val="A61C00"/>
                </a:solidFill>
                <a:latin typeface="Arial"/>
                <a:ea typeface="Arial"/>
                <a:cs typeface="Arial"/>
                <a:sym typeface="Arial"/>
              </a:rPr>
              <a:t> </a:t>
            </a:r>
            <a:r>
              <a:rPr lang="en" sz="1400" b="0" u="none" strike="noStrike" cap="none" baseline="0" dirty="0">
                <a:solidFill>
                  <a:srgbClr val="A61C00"/>
                </a:solidFill>
                <a:latin typeface="Arial"/>
                <a:ea typeface="Arial"/>
                <a:cs typeface="Arial"/>
                <a:sym typeface="Arial"/>
              </a:rPr>
              <a:t>500 morts</a:t>
            </a:r>
          </a:p>
          <a:p>
            <a:pPr marL="171450" indent="-171450">
              <a:lnSpc>
                <a:spcPct val="150000"/>
              </a:lnSpc>
              <a:buClr>
                <a:srgbClr val="000090"/>
              </a:buClr>
              <a:buFont typeface="Arial"/>
              <a:buChar char="•"/>
            </a:pPr>
            <a:r>
              <a:rPr lang="en" sz="1400" i="1" dirty="0">
                <a:solidFill>
                  <a:srgbClr val="000090"/>
                </a:solidFill>
              </a:rPr>
              <a:t>Des causes et des effets sont proposés</a:t>
            </a:r>
            <a:r>
              <a:rPr lang="en" sz="1400" b="0" i="1" u="none" strike="noStrike" cap="none" baseline="0" dirty="0">
                <a:solidFill>
                  <a:srgbClr val="000090"/>
                </a:solidFill>
                <a:latin typeface="Arial"/>
                <a:ea typeface="Arial"/>
                <a:cs typeface="Arial"/>
                <a:sym typeface="Arial"/>
              </a:rPr>
              <a:t>: </a:t>
            </a:r>
            <a:r>
              <a:rPr lang="en" sz="1400" b="0" u="none" strike="noStrike" cap="none" baseline="0" dirty="0">
                <a:solidFill>
                  <a:srgbClr val="85200C"/>
                </a:solidFill>
                <a:latin typeface="Arial"/>
                <a:ea typeface="Arial"/>
                <a:cs typeface="Arial"/>
                <a:sym typeface="Arial"/>
              </a:rPr>
              <a:t>les passeurs </a:t>
            </a:r>
            <a:r>
              <a:rPr lang="fr-FR" sz="1400" b="0" u="none" strike="noStrike" cap="none" baseline="0" noProof="0" dirty="0" smtClean="0">
                <a:solidFill>
                  <a:srgbClr val="85200C"/>
                </a:solidFill>
                <a:latin typeface="Arial"/>
                <a:ea typeface="Arial"/>
                <a:cs typeface="Arial"/>
                <a:sym typeface="Arial"/>
              </a:rPr>
              <a:t>surchargent</a:t>
            </a:r>
            <a:r>
              <a:rPr lang="en-US" sz="1400" b="0" u="none" strike="noStrike" cap="none" baseline="0" dirty="0" smtClean="0">
                <a:solidFill>
                  <a:srgbClr val="85200C"/>
                </a:solidFill>
                <a:latin typeface="Arial"/>
                <a:ea typeface="Arial"/>
                <a:cs typeface="Arial"/>
                <a:sym typeface="Arial"/>
              </a:rPr>
              <a:t> les bateaux et </a:t>
            </a:r>
            <a:r>
              <a:rPr lang="en" sz="1400" b="0" u="none" strike="noStrike" cap="none" baseline="0" dirty="0" smtClean="0">
                <a:solidFill>
                  <a:srgbClr val="85200C"/>
                </a:solidFill>
                <a:latin typeface="Arial"/>
                <a:ea typeface="Arial"/>
                <a:cs typeface="Arial"/>
                <a:sym typeface="Arial"/>
              </a:rPr>
              <a:t>provoquent </a:t>
            </a:r>
            <a:r>
              <a:rPr lang="en" sz="1400" b="0" u="none" strike="noStrike" cap="none" baseline="0" dirty="0">
                <a:solidFill>
                  <a:srgbClr val="85200C"/>
                </a:solidFill>
                <a:latin typeface="Arial"/>
                <a:ea typeface="Arial"/>
                <a:cs typeface="Arial"/>
                <a:sym typeface="Arial"/>
              </a:rPr>
              <a:t>des naufrages </a:t>
            </a:r>
            <a:endParaRPr lang="en-US" sz="1400" b="0" u="none" strike="noStrike" cap="none" baseline="0" dirty="0" smtClean="0">
              <a:solidFill>
                <a:srgbClr val="85200C"/>
              </a:solidFill>
              <a:latin typeface="Arial"/>
              <a:ea typeface="Arial"/>
              <a:cs typeface="Arial"/>
              <a:sym typeface="Arial"/>
            </a:endParaRPr>
          </a:p>
          <a:p>
            <a:pPr marL="171450" indent="-171450">
              <a:lnSpc>
                <a:spcPct val="150000"/>
              </a:lnSpc>
              <a:buClr>
                <a:srgbClr val="000090"/>
              </a:buClr>
              <a:buFont typeface="Arial"/>
              <a:buChar char="•"/>
            </a:pPr>
            <a:r>
              <a:rPr lang="en" sz="1400" i="1" dirty="0" smtClean="0">
                <a:solidFill>
                  <a:srgbClr val="000090"/>
                </a:solidFill>
              </a:rPr>
              <a:t>L’importance </a:t>
            </a:r>
            <a:r>
              <a:rPr lang="en" sz="1400" i="1" dirty="0">
                <a:solidFill>
                  <a:srgbClr val="000090"/>
                </a:solidFill>
              </a:rPr>
              <a:t>de l’histoire est explicitée</a:t>
            </a:r>
            <a:r>
              <a:rPr lang="en" sz="1400" b="0" i="1" u="none" strike="noStrike" cap="none" baseline="0" dirty="0">
                <a:solidFill>
                  <a:srgbClr val="000090"/>
                </a:solidFill>
                <a:latin typeface="Arial"/>
                <a:ea typeface="Arial"/>
                <a:cs typeface="Arial"/>
                <a:sym typeface="Arial"/>
              </a:rPr>
              <a:t>: </a:t>
            </a:r>
            <a:r>
              <a:rPr lang="en" sz="1400" b="0" u="none" strike="noStrike" cap="none" baseline="0" dirty="0">
                <a:solidFill>
                  <a:srgbClr val="A61C00"/>
                </a:solidFill>
                <a:latin typeface="Arial"/>
                <a:ea typeface="Arial"/>
                <a:cs typeface="Arial"/>
                <a:sym typeface="Arial"/>
              </a:rPr>
              <a:t>Ce drame souligne le flux croissant de migrants</a:t>
            </a:r>
          </a:p>
          <a:p>
            <a:pPr marL="171450" indent="-171450">
              <a:lnSpc>
                <a:spcPct val="150000"/>
              </a:lnSpc>
              <a:buClr>
                <a:srgbClr val="000090"/>
              </a:buClr>
              <a:buFont typeface="Arial"/>
              <a:buChar char="•"/>
            </a:pPr>
            <a:r>
              <a:rPr lang="en" sz="1400" i="1" dirty="0">
                <a:solidFill>
                  <a:srgbClr val="000090"/>
                </a:solidFill>
              </a:rPr>
              <a:t>Il y a </a:t>
            </a:r>
            <a:r>
              <a:rPr lang="fr-FR" sz="1400" i="1" noProof="0" dirty="0" smtClean="0">
                <a:solidFill>
                  <a:srgbClr val="000090"/>
                </a:solidFill>
              </a:rPr>
              <a:t>une</a:t>
            </a:r>
            <a:r>
              <a:rPr lang="en-US" sz="1400" i="1" dirty="0" smtClean="0">
                <a:solidFill>
                  <a:srgbClr val="000090"/>
                </a:solidFill>
              </a:rPr>
              <a:t> </a:t>
            </a:r>
            <a:r>
              <a:rPr lang="en" sz="1400" i="1" dirty="0" smtClean="0">
                <a:solidFill>
                  <a:srgbClr val="000090"/>
                </a:solidFill>
              </a:rPr>
              <a:t>fonction </a:t>
            </a:r>
            <a:r>
              <a:rPr lang="en" sz="1400" i="1" dirty="0">
                <a:solidFill>
                  <a:srgbClr val="000090"/>
                </a:solidFill>
              </a:rPr>
              <a:t>performative </a:t>
            </a:r>
            <a:r>
              <a:rPr lang="fr-FR" sz="1400" noProof="0" dirty="0" smtClean="0">
                <a:solidFill>
                  <a:srgbClr val="800000"/>
                </a:solidFill>
              </a:rPr>
              <a:t>: l’article cherche à provoquer une action</a:t>
            </a:r>
            <a:r>
              <a:rPr lang="fr-FR" sz="1400" baseline="0" noProof="0" dirty="0" smtClean="0">
                <a:solidFill>
                  <a:srgbClr val="800000"/>
                </a:solidFill>
              </a:rPr>
              <a:t> : </a:t>
            </a:r>
            <a:r>
              <a:rPr lang="fr-FR" sz="1400" noProof="0" dirty="0" smtClean="0">
                <a:solidFill>
                  <a:srgbClr val="800000"/>
                </a:solidFill>
              </a:rPr>
              <a:t>la communauté internationale est sommée (“interpellée”) d’agir, d’assumer ses responsabilités </a:t>
            </a:r>
          </a:p>
          <a:p>
            <a:pPr marL="0" marR="0" lvl="0" indent="0" algn="l" rtl="0">
              <a:lnSpc>
                <a:spcPct val="150000"/>
              </a:lnSpc>
              <a:spcBef>
                <a:spcPts val="0"/>
              </a:spcBef>
              <a:buClr>
                <a:srgbClr val="000090"/>
              </a:buClr>
              <a:buFont typeface="Arial"/>
              <a:buNone/>
            </a:pPr>
            <a:endParaRPr sz="1200" dirty="0"/>
          </a:p>
          <a:p>
            <a:pPr marL="0" marR="0" lvl="0" indent="0" algn="l" rtl="0">
              <a:lnSpc>
                <a:spcPct val="150000"/>
              </a:lnSpc>
              <a:spcBef>
                <a:spcPts val="0"/>
              </a:spcBef>
              <a:buClr>
                <a:schemeClr val="dk1"/>
              </a:buClr>
              <a:buFont typeface="Arial"/>
              <a:buNone/>
            </a:pPr>
            <a:endParaRPr sz="1400" b="0" i="0" u="none" strike="noStrike" cap="none" baseline="0" dirty="0">
              <a:solidFill>
                <a:srgbClr val="000090"/>
              </a:solidFill>
              <a:latin typeface="Arial"/>
              <a:ea typeface="Arial"/>
              <a:cs typeface="Arial"/>
              <a:sym typeface="Arial"/>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 sz="1200" b="0" i="0" u="none" strike="noStrike" cap="none" baseline="0">
                <a:solidFill>
                  <a:schemeClr val="dk1"/>
                </a:solidFill>
                <a:latin typeface="Calibri"/>
                <a:ea typeface="Calibri"/>
                <a:cs typeface="Calibri"/>
                <a:sym typeface="Calibri"/>
                <a:rtl val="0"/>
              </a:rPr>
              <a:t>6</a:t>
            </a:fld>
            <a:endParaRPr lang="en"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2159000" y="227013"/>
            <a:ext cx="1930400" cy="1085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245533" y="1388531"/>
            <a:ext cx="6341534" cy="7442202"/>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Clr>
                <a:srgbClr val="000090"/>
              </a:buClr>
              <a:buFont typeface="Arial"/>
              <a:buNone/>
            </a:pPr>
            <a:r>
              <a:rPr lang="en" sz="1400" dirty="0" smtClean="0">
                <a:solidFill>
                  <a:srgbClr val="000090"/>
                </a:solidFill>
              </a:rPr>
              <a:t>Ensuite </a:t>
            </a:r>
            <a:r>
              <a:rPr lang="fr-FR" sz="1400" noProof="0" dirty="0" smtClean="0">
                <a:solidFill>
                  <a:srgbClr val="000090"/>
                </a:solidFill>
              </a:rPr>
              <a:t>on pourrait </a:t>
            </a:r>
            <a:r>
              <a:rPr lang="fr-FR" sz="1400" noProof="0" dirty="0" smtClean="0">
                <a:solidFill>
                  <a:srgbClr val="000090"/>
                </a:solidFill>
              </a:rPr>
              <a:t>se demander comment </a:t>
            </a:r>
            <a:r>
              <a:rPr lang="fr-FR" sz="1400" noProof="0" dirty="0" smtClean="0">
                <a:solidFill>
                  <a:srgbClr val="000090"/>
                </a:solidFill>
              </a:rPr>
              <a:t>une photo enrichit (</a:t>
            </a:r>
            <a:r>
              <a:rPr lang="en" sz="1400" dirty="0" smtClean="0">
                <a:solidFill>
                  <a:srgbClr val="000090"/>
                </a:solidFill>
              </a:rPr>
              <a:t>ou non</a:t>
            </a:r>
            <a:r>
              <a:rPr lang="en-US" sz="1400" dirty="0" smtClean="0">
                <a:solidFill>
                  <a:srgbClr val="000090"/>
                </a:solidFill>
              </a:rPr>
              <a:t>)</a:t>
            </a:r>
            <a:r>
              <a:rPr lang="en" sz="1400" dirty="0" smtClean="0">
                <a:solidFill>
                  <a:srgbClr val="000090"/>
                </a:solidFill>
              </a:rPr>
              <a:t> </a:t>
            </a:r>
            <a:r>
              <a:rPr lang="en" sz="1400" dirty="0">
                <a:solidFill>
                  <a:srgbClr val="000090"/>
                </a:solidFill>
              </a:rPr>
              <a:t>le reportage</a:t>
            </a:r>
            <a:r>
              <a:rPr lang="en" sz="1400" dirty="0" smtClean="0">
                <a:solidFill>
                  <a:srgbClr val="FF0000"/>
                </a:solidFill>
              </a:rPr>
              <a:t>.</a:t>
            </a:r>
            <a:r>
              <a:rPr lang="en-US" sz="1400" dirty="0" smtClean="0">
                <a:solidFill>
                  <a:srgbClr val="FF0000"/>
                </a:solidFill>
              </a:rPr>
              <a:t> </a:t>
            </a:r>
            <a:endParaRPr sz="1200" dirty="0">
              <a:solidFill>
                <a:srgbClr val="000090"/>
              </a:solidFill>
            </a:endParaRPr>
          </a:p>
          <a:p>
            <a:pPr marL="0" marR="0" lvl="0" indent="0" algn="l" rtl="0">
              <a:lnSpc>
                <a:spcPct val="150000"/>
              </a:lnSpc>
              <a:spcBef>
                <a:spcPts val="0"/>
              </a:spcBef>
              <a:buClr>
                <a:srgbClr val="000090"/>
              </a:buClr>
              <a:buFont typeface="Arial"/>
              <a:buNone/>
            </a:pPr>
            <a:endParaRPr sz="1200" dirty="0"/>
          </a:p>
          <a:p>
            <a:pPr marL="0" marR="0" lvl="0" indent="0" algn="l" rtl="0">
              <a:lnSpc>
                <a:spcPct val="150000"/>
              </a:lnSpc>
              <a:spcBef>
                <a:spcPts val="0"/>
              </a:spcBef>
              <a:buClr>
                <a:schemeClr val="dk1"/>
              </a:buClr>
              <a:buFont typeface="Arial"/>
              <a:buNone/>
            </a:pPr>
            <a:endParaRPr sz="1400" b="0" i="0" u="none" strike="noStrike" cap="none" baseline="0" dirty="0">
              <a:solidFill>
                <a:srgbClr val="000090"/>
              </a:solidFill>
              <a:latin typeface="Arial"/>
              <a:ea typeface="Arial"/>
              <a:cs typeface="Arial"/>
              <a:sym typeface="Arial"/>
            </a:endParaRPr>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 sz="1200" b="0" i="0" u="none" strike="noStrike" cap="none" baseline="0">
                <a:solidFill>
                  <a:schemeClr val="dk1"/>
                </a:solidFill>
                <a:latin typeface="Calibri"/>
                <a:ea typeface="Calibri"/>
                <a:cs typeface="Calibri"/>
                <a:sym typeface="Calibri"/>
                <a:rtl val="0"/>
              </a:rPr>
              <a:t>7</a:t>
            </a:fld>
            <a:endParaRPr lang="en"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2100263" y="244475"/>
            <a:ext cx="2393950" cy="13477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245533" y="1845732"/>
            <a:ext cx="6519334" cy="7296681"/>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Clr>
                <a:srgbClr val="000090"/>
              </a:buClr>
              <a:buFont typeface="Arial"/>
              <a:buNone/>
            </a:pPr>
            <a:r>
              <a:rPr lang="fr-FR" sz="1400" dirty="0" smtClean="0">
                <a:solidFill>
                  <a:srgbClr val="000000"/>
                </a:solidFill>
              </a:rPr>
              <a:t>Pour aborder la question de l’objectivité, les étudiants peuvent travailler ensemble pour identifier dans l’article des marques de </a:t>
            </a:r>
            <a:r>
              <a:rPr lang="fr-FR" sz="1400" dirty="0" smtClean="0">
                <a:solidFill>
                  <a:srgbClr val="000000"/>
                </a:solidFill>
              </a:rPr>
              <a:t>parti-pris </a:t>
            </a:r>
            <a:r>
              <a:rPr lang="fr-FR" sz="1400" dirty="0" smtClean="0">
                <a:solidFill>
                  <a:srgbClr val="000000"/>
                </a:solidFill>
              </a:rPr>
              <a:t>telles</a:t>
            </a:r>
          </a:p>
          <a:p>
            <a:r>
              <a:rPr lang="fr-FR" sz="1400" dirty="0" smtClean="0"/>
              <a:t> </a:t>
            </a:r>
          </a:p>
          <a:p>
            <a:pPr marL="742950" lvl="1" indent="-285750" fontAlgn="base">
              <a:buFont typeface="Arial"/>
              <a:buChar char="•"/>
            </a:pPr>
            <a:r>
              <a:rPr lang="fr-FR" sz="1400" dirty="0" smtClean="0"/>
              <a:t>des associations d’idées : </a:t>
            </a:r>
            <a:r>
              <a:rPr lang="fr-FR" sz="1400" dirty="0" smtClean="0">
                <a:solidFill>
                  <a:srgbClr val="800000"/>
                </a:solidFill>
              </a:rPr>
              <a:t>l’équation mer – cimetière </a:t>
            </a:r>
          </a:p>
          <a:p>
            <a:pPr marL="742950" lvl="1" indent="-285750" fontAlgn="base">
              <a:buFont typeface="Arial"/>
              <a:buChar char="•"/>
            </a:pPr>
            <a:r>
              <a:rPr lang="fr-FR" sz="1400" dirty="0" smtClean="0">
                <a:solidFill>
                  <a:srgbClr val="181818"/>
                </a:solidFill>
                <a:sym typeface="Wingdings"/>
              </a:rPr>
              <a:t>d</a:t>
            </a:r>
            <a:r>
              <a:rPr lang="fr-FR" sz="1400" baseline="0" dirty="0" smtClean="0">
                <a:solidFill>
                  <a:srgbClr val="181818"/>
                </a:solidFill>
                <a:sym typeface="Wingdings"/>
              </a:rPr>
              <a:t>es choix de mots qui laissent </a:t>
            </a:r>
            <a:r>
              <a:rPr lang="fr-FR" sz="1400" baseline="0" dirty="0" smtClean="0">
                <a:solidFill>
                  <a:srgbClr val="181818"/>
                </a:solidFill>
                <a:sym typeface="Wingdings"/>
              </a:rPr>
              <a:t>transpara</a:t>
            </a:r>
            <a:r>
              <a:rPr lang="fr-FR" sz="1400" baseline="0" dirty="0" smtClean="0">
                <a:solidFill>
                  <a:srgbClr val="181818"/>
                </a:solidFill>
                <a:sym typeface="Wingdings"/>
              </a:rPr>
              <a:t>ître</a:t>
            </a:r>
            <a:r>
              <a:rPr lang="fr-FR" sz="1400" baseline="0" dirty="0" smtClean="0">
                <a:solidFill>
                  <a:srgbClr val="181818"/>
                </a:solidFill>
                <a:sym typeface="Wingdings"/>
              </a:rPr>
              <a:t> </a:t>
            </a:r>
            <a:r>
              <a:rPr lang="fr-FR" sz="1400" baseline="0" dirty="0" smtClean="0">
                <a:solidFill>
                  <a:srgbClr val="181818"/>
                </a:solidFill>
                <a:sym typeface="Wingdings"/>
              </a:rPr>
              <a:t>une opinion : </a:t>
            </a:r>
            <a:r>
              <a:rPr lang="fr-FR" sz="1400" baseline="0" dirty="0" smtClean="0">
                <a:solidFill>
                  <a:srgbClr val="000090"/>
                </a:solidFill>
                <a:sym typeface="Wingdings"/>
              </a:rPr>
              <a:t>« </a:t>
            </a:r>
            <a:r>
              <a:rPr lang="fr-FR" sz="1400" baseline="0" dirty="0" smtClean="0">
                <a:solidFill>
                  <a:srgbClr val="800000"/>
                </a:solidFill>
                <a:sym typeface="Wingdings"/>
              </a:rPr>
              <a:t>ce drame » </a:t>
            </a:r>
          </a:p>
          <a:p>
            <a:pPr marL="742950" marR="0" lvl="1" indent="-285750" algn="l" rtl="0">
              <a:lnSpc>
                <a:spcPct val="150000"/>
              </a:lnSpc>
              <a:spcBef>
                <a:spcPts val="0"/>
              </a:spcBef>
              <a:buClr>
                <a:srgbClr val="000090"/>
              </a:buClr>
              <a:buFont typeface="Arial"/>
              <a:buChar char="•"/>
            </a:pPr>
            <a:r>
              <a:rPr lang="fr-FR" sz="1400" dirty="0">
                <a:solidFill>
                  <a:srgbClr val="181818"/>
                </a:solidFill>
                <a:sym typeface="Wingdings"/>
              </a:rPr>
              <a:t>l</a:t>
            </a:r>
            <a:r>
              <a:rPr lang="fr-FR" sz="1400" baseline="0" dirty="0" smtClean="0">
                <a:solidFill>
                  <a:srgbClr val="181818"/>
                </a:solidFill>
                <a:sym typeface="Wingdings"/>
              </a:rPr>
              <a:t>’appel à l’action et l’attribution de </a:t>
            </a:r>
            <a:r>
              <a:rPr lang="fr-FR" sz="1400" baseline="0" dirty="0" smtClean="0">
                <a:solidFill>
                  <a:srgbClr val="181818"/>
                </a:solidFill>
                <a:sym typeface="Wingdings"/>
              </a:rPr>
              <a:t>responsabilités</a:t>
            </a:r>
            <a:endParaRPr lang="fr-FR" sz="1400" dirty="0">
              <a:solidFill>
                <a:srgbClr val="A61C00"/>
              </a:solidFill>
            </a:endParaRPr>
          </a:p>
          <a:p>
            <a:pPr lvl="1" rtl="0">
              <a:lnSpc>
                <a:spcPct val="150000"/>
              </a:lnSpc>
              <a:spcBef>
                <a:spcPts val="0"/>
              </a:spcBef>
              <a:buClr>
                <a:srgbClr val="A61C00"/>
              </a:buClr>
            </a:pPr>
            <a:endParaRPr lang="fr-FR" sz="1400" b="1" strike="noStrike" noProof="0" dirty="0" smtClean="0">
              <a:solidFill>
                <a:srgbClr val="FF0000"/>
              </a:solidFill>
            </a:endParaRPr>
          </a:p>
          <a:p>
            <a:pPr marL="0" marR="0" lvl="0" indent="0" algn="l" rtl="0">
              <a:lnSpc>
                <a:spcPct val="150000"/>
              </a:lnSpc>
              <a:spcBef>
                <a:spcPts val="0"/>
              </a:spcBef>
              <a:buClr>
                <a:srgbClr val="000090"/>
              </a:buClr>
              <a:buFont typeface="Arial"/>
              <a:buNone/>
            </a:pPr>
            <a:r>
              <a:rPr lang="fr-FR" sz="1400" b="0" strike="noStrike" dirty="0" smtClean="0">
                <a:solidFill>
                  <a:srgbClr val="000090"/>
                </a:solidFill>
              </a:rPr>
              <a:t>Ensuite </a:t>
            </a:r>
            <a:r>
              <a:rPr lang="fr-FR" sz="1400" b="0" strike="noStrike" dirty="0" smtClean="0">
                <a:solidFill>
                  <a:srgbClr val="000090"/>
                </a:solidFill>
              </a:rPr>
              <a:t>on peut </a:t>
            </a:r>
            <a:r>
              <a:rPr lang="fr-FR" sz="1400" b="0" strike="noStrike" baseline="0" dirty="0" smtClean="0">
                <a:solidFill>
                  <a:srgbClr val="000090"/>
                </a:solidFill>
              </a:rPr>
              <a:t>mettre en cause </a:t>
            </a:r>
            <a:r>
              <a:rPr lang="fr-FR" sz="1400" b="0" strike="noStrike" dirty="0" smtClean="0">
                <a:solidFill>
                  <a:srgbClr val="000090"/>
                </a:solidFill>
              </a:rPr>
              <a:t>l’objectivité de l’image photographique pour amener </a:t>
            </a:r>
            <a:r>
              <a:rPr lang="fr-FR" sz="1400" dirty="0" smtClean="0"/>
              <a:t>les étudiants à reconnaître</a:t>
            </a:r>
            <a:r>
              <a:rPr lang="fr-FR" sz="1400" baseline="0" dirty="0" smtClean="0"/>
              <a:t> que toute représentation implique des choix :</a:t>
            </a:r>
          </a:p>
          <a:p>
            <a:pPr>
              <a:lnSpc>
                <a:spcPct val="120000"/>
              </a:lnSpc>
            </a:pPr>
            <a:endParaRPr lang="fr-FR" sz="1400" baseline="0" dirty="0" smtClean="0"/>
          </a:p>
          <a:p>
            <a:pPr marL="742950" lvl="1" indent="-285750">
              <a:lnSpc>
                <a:spcPct val="120000"/>
              </a:lnSpc>
              <a:buFontTx/>
              <a:buChar char="-"/>
            </a:pPr>
            <a:r>
              <a:rPr lang="fr-FR" sz="1400" baseline="0" dirty="0" smtClean="0"/>
              <a:t>Qu’est-ce qu’on photographie ?  De quelle perspective ?</a:t>
            </a:r>
          </a:p>
          <a:p>
            <a:pPr marL="742950" lvl="1" indent="-285750">
              <a:lnSpc>
                <a:spcPct val="120000"/>
              </a:lnSpc>
              <a:buFontTx/>
              <a:buChar char="-"/>
            </a:pPr>
            <a:r>
              <a:rPr lang="fr-FR" sz="1400" baseline="0" dirty="0" smtClean="0"/>
              <a:t>Qu’est-ce qu’on inclut et exclut du cadre ? </a:t>
            </a:r>
          </a:p>
          <a:p>
            <a:pPr marL="742950" lvl="1" indent="-285750">
              <a:lnSpc>
                <a:spcPct val="120000"/>
              </a:lnSpc>
              <a:buFontTx/>
              <a:buChar char="-"/>
            </a:pPr>
            <a:r>
              <a:rPr lang="fr-FR" sz="1400" baseline="0" dirty="0" smtClean="0"/>
              <a:t>Quand sort-on sa caméra ? </a:t>
            </a:r>
            <a:r>
              <a:rPr lang="fr-FR" sz="1400" baseline="0" noProof="0" dirty="0" smtClean="0"/>
              <a:t>Quand la </a:t>
            </a:r>
            <a:r>
              <a:rPr lang="fr-FR" sz="1400" baseline="0" noProof="0" dirty="0" smtClean="0"/>
              <a:t>range</a:t>
            </a:r>
            <a:r>
              <a:rPr lang="fr-FR" sz="1400" baseline="0" noProof="0" dirty="0" smtClean="0"/>
              <a:t>-t-on ?</a:t>
            </a:r>
            <a:endParaRPr lang="fr-FR" sz="1400" b="0" i="0" u="none" strike="noStrike" cap="none" baseline="0" noProof="0" dirty="0">
              <a:solidFill>
                <a:srgbClr val="000090"/>
              </a:solidFill>
              <a:latin typeface="Arial"/>
              <a:ea typeface="Arial"/>
              <a:cs typeface="Arial"/>
              <a:sym typeface="Arial"/>
            </a:endParaRPr>
          </a:p>
          <a:p>
            <a:pPr marL="742950" lvl="1" indent="-285750">
              <a:lnSpc>
                <a:spcPct val="120000"/>
              </a:lnSpc>
              <a:buFontTx/>
              <a:buChar char="-"/>
            </a:pPr>
            <a:endParaRPr lang="fr-FR" sz="1400" b="0" i="0" u="none" strike="noStrike" cap="none" baseline="0" noProof="0" dirty="0">
              <a:solidFill>
                <a:srgbClr val="000090"/>
              </a:solidFill>
              <a:latin typeface="Arial"/>
              <a:ea typeface="Arial"/>
              <a:cs typeface="Arial"/>
              <a:sym typeface="Arial"/>
            </a:endParaRPr>
          </a:p>
          <a:p>
            <a:pPr marL="0" lvl="0" indent="0">
              <a:lnSpc>
                <a:spcPct val="120000"/>
              </a:lnSpc>
              <a:buFontTx/>
              <a:buNone/>
            </a:pPr>
            <a:r>
              <a:rPr lang="fr-FR" sz="1400" baseline="0" dirty="0" smtClean="0"/>
              <a:t>Tout choix implique bien sûr une lecture subjective d’un événement</a:t>
            </a:r>
            <a:r>
              <a:rPr lang="fr-FR" sz="1400" dirty="0" smtClean="0"/>
              <a:t> </a:t>
            </a:r>
            <a:r>
              <a:rPr lang="fr-FR" sz="1400" baseline="0" dirty="0" smtClean="0"/>
              <a:t>ou d’une situation.</a:t>
            </a:r>
            <a:endParaRPr lang="fr-FR" sz="1400" baseline="0" noProof="0" dirty="0" smtClean="0"/>
          </a:p>
        </p:txBody>
      </p:sp>
      <p:sp>
        <p:nvSpPr>
          <p:cNvPr id="132" name="Shape 1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 sz="1200" b="0" i="0" u="none" strike="noStrike" cap="none" baseline="0">
                <a:solidFill>
                  <a:schemeClr val="dk1"/>
                </a:solidFill>
                <a:latin typeface="Calibri"/>
                <a:ea typeface="Calibri"/>
                <a:cs typeface="Calibri"/>
                <a:sym typeface="Calibri"/>
                <a:rtl val="0"/>
              </a:rPr>
              <a:t>8</a:t>
            </a:fld>
            <a:endParaRPr lang="en"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2446338" y="163513"/>
            <a:ext cx="2397125" cy="13477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313268" y="1600201"/>
            <a:ext cx="6282266" cy="7298266"/>
          </a:xfrm>
          <a:prstGeom prst="rect">
            <a:avLst/>
          </a:prstGeom>
          <a:noFill/>
          <a:ln>
            <a:noFill/>
          </a:ln>
        </p:spPr>
        <p:txBody>
          <a:bodyPr lIns="91425" tIns="45700" rIns="91425" bIns="45700" anchor="t" anchorCtr="0">
            <a:noAutofit/>
          </a:bodyPr>
          <a:lstStyle/>
          <a:p>
            <a:pPr marL="0" marR="0" lvl="0" indent="0" algn="l" rtl="0">
              <a:lnSpc>
                <a:spcPct val="200000"/>
              </a:lnSpc>
              <a:spcBef>
                <a:spcPts val="0"/>
              </a:spcBef>
              <a:buClr>
                <a:srgbClr val="000090"/>
              </a:buClr>
              <a:buFont typeface="Arial"/>
              <a:buNone/>
            </a:pPr>
            <a:r>
              <a:rPr lang="fr-FR" sz="1400" noProof="0" dirty="0" smtClean="0">
                <a:solidFill>
                  <a:srgbClr val="000000"/>
                </a:solidFill>
              </a:rPr>
              <a:t>Voici le dessin de presse qui accompagne l’article</a:t>
            </a:r>
            <a:r>
              <a:rPr lang="fr-FR" sz="1400" baseline="0" noProof="0" dirty="0" smtClean="0">
                <a:solidFill>
                  <a:srgbClr val="000000"/>
                </a:solidFill>
              </a:rPr>
              <a:t> que nous venons de commenter.</a:t>
            </a:r>
          </a:p>
          <a:p>
            <a:pPr marL="0" marR="0" lvl="0" indent="0" algn="l" rtl="0">
              <a:lnSpc>
                <a:spcPct val="200000"/>
              </a:lnSpc>
              <a:spcBef>
                <a:spcPts val="0"/>
              </a:spcBef>
              <a:buClr>
                <a:srgbClr val="000090"/>
              </a:buClr>
              <a:buFont typeface="Arial"/>
              <a:buNone/>
            </a:pPr>
            <a:endParaRPr lang="fr-FR" sz="1400" baseline="0" noProof="0" dirty="0" smtClean="0">
              <a:solidFill>
                <a:srgbClr val="000000"/>
              </a:solidFill>
            </a:endParaRPr>
          </a:p>
          <a:p>
            <a:pPr marL="0" marR="0" lvl="0" indent="0" algn="l" rtl="0">
              <a:lnSpc>
                <a:spcPct val="200000"/>
              </a:lnSpc>
              <a:spcBef>
                <a:spcPts val="0"/>
              </a:spcBef>
              <a:buClr>
                <a:srgbClr val="000090"/>
              </a:buClr>
              <a:buFont typeface="Arial"/>
              <a:buNone/>
            </a:pPr>
            <a:r>
              <a:rPr lang="fr-FR" sz="1400" baseline="0" noProof="0" dirty="0" smtClean="0">
                <a:solidFill>
                  <a:srgbClr val="000000"/>
                </a:solidFill>
              </a:rPr>
              <a:t>Les étudiants peuvent discuter </a:t>
            </a:r>
            <a:r>
              <a:rPr lang="fr-FR" sz="1400" baseline="0" noProof="0" dirty="0" smtClean="0">
                <a:solidFill>
                  <a:srgbClr val="000000"/>
                </a:solidFill>
              </a:rPr>
              <a:t>du fait que ce </a:t>
            </a:r>
            <a:r>
              <a:rPr lang="fr-FR" sz="1400" baseline="0" noProof="0" dirty="0" smtClean="0">
                <a:solidFill>
                  <a:srgbClr val="000000"/>
                </a:solidFill>
              </a:rPr>
              <a:t>dessin représente </a:t>
            </a:r>
            <a:r>
              <a:rPr lang="fr-FR" sz="1400" b="1" u="sng" baseline="0" noProof="0" dirty="0" smtClean="0">
                <a:solidFill>
                  <a:srgbClr val="000000"/>
                </a:solidFill>
              </a:rPr>
              <a:t>autrement</a:t>
            </a:r>
            <a:r>
              <a:rPr lang="fr-FR" sz="1400" baseline="0" noProof="0" dirty="0" smtClean="0">
                <a:solidFill>
                  <a:srgbClr val="000000"/>
                </a:solidFill>
              </a:rPr>
              <a:t> la même actualité en le comparant à l’article et à la photo.</a:t>
            </a:r>
          </a:p>
          <a:p>
            <a:pPr marL="0" marR="0" lvl="0" indent="0" algn="l" rtl="0">
              <a:lnSpc>
                <a:spcPct val="200000"/>
              </a:lnSpc>
              <a:spcBef>
                <a:spcPts val="0"/>
              </a:spcBef>
              <a:buClr>
                <a:srgbClr val="000090"/>
              </a:buClr>
              <a:buFont typeface="Arial"/>
              <a:buNone/>
            </a:pPr>
            <a:r>
              <a:rPr lang="fr-FR" sz="1400" dirty="0">
                <a:solidFill>
                  <a:srgbClr val="000000"/>
                </a:solidFill>
              </a:rPr>
              <a:t> </a:t>
            </a:r>
            <a:r>
              <a:rPr lang="fr-FR" sz="1400" dirty="0" smtClean="0">
                <a:solidFill>
                  <a:srgbClr val="000000"/>
                </a:solidFill>
              </a:rPr>
              <a:t>       - - </a:t>
            </a:r>
            <a:r>
              <a:rPr lang="fr-FR" sz="1400" baseline="0" noProof="0" dirty="0" smtClean="0">
                <a:solidFill>
                  <a:srgbClr val="000000"/>
                </a:solidFill>
              </a:rPr>
              <a:t>une moitié de la classe pourrait faire la comparaison dessin-article</a:t>
            </a:r>
            <a:r>
              <a:rPr lang="fr-FR" sz="1400" noProof="0" dirty="0" smtClean="0">
                <a:solidFill>
                  <a:srgbClr val="000000"/>
                </a:solidFill>
              </a:rPr>
              <a:t> </a:t>
            </a:r>
          </a:p>
          <a:p>
            <a:pPr marL="0" marR="0" lvl="0" indent="0" algn="l" rtl="0">
              <a:lnSpc>
                <a:spcPct val="200000"/>
              </a:lnSpc>
              <a:spcBef>
                <a:spcPts val="0"/>
              </a:spcBef>
              <a:buClr>
                <a:srgbClr val="000090"/>
              </a:buClr>
              <a:buFont typeface="Arial"/>
              <a:buNone/>
            </a:pPr>
            <a:r>
              <a:rPr lang="fr-FR" sz="1400" dirty="0">
                <a:solidFill>
                  <a:srgbClr val="000000"/>
                </a:solidFill>
              </a:rPr>
              <a:t> </a:t>
            </a:r>
            <a:r>
              <a:rPr lang="fr-FR" sz="1400" dirty="0" smtClean="0">
                <a:solidFill>
                  <a:srgbClr val="000000"/>
                </a:solidFill>
              </a:rPr>
              <a:t>       - - l’autre</a:t>
            </a:r>
            <a:r>
              <a:rPr lang="fr-FR" sz="1400" noProof="0" dirty="0" smtClean="0">
                <a:solidFill>
                  <a:srgbClr val="000000"/>
                </a:solidFill>
              </a:rPr>
              <a:t> moitié </a:t>
            </a:r>
            <a:r>
              <a:rPr lang="fr-FR" sz="1400" noProof="0" dirty="0" smtClean="0">
                <a:solidFill>
                  <a:srgbClr val="000000"/>
                </a:solidFill>
              </a:rPr>
              <a:t>dessin</a:t>
            </a:r>
            <a:r>
              <a:rPr lang="fr-FR" sz="1400" noProof="0" dirty="0" smtClean="0">
                <a:solidFill>
                  <a:srgbClr val="000000"/>
                </a:solidFill>
              </a:rPr>
              <a:t>-photo</a:t>
            </a:r>
          </a:p>
          <a:p>
            <a:pPr marL="0" marR="0" lvl="0" indent="0" algn="l" rtl="0">
              <a:lnSpc>
                <a:spcPct val="200000"/>
              </a:lnSpc>
              <a:spcBef>
                <a:spcPts val="0"/>
              </a:spcBef>
              <a:buClr>
                <a:srgbClr val="000090"/>
              </a:buClr>
              <a:buFont typeface="Arial"/>
              <a:buNone/>
            </a:pPr>
            <a:endParaRPr lang="fr-FR" sz="1400" b="1" noProof="0" dirty="0" smtClean="0">
              <a:solidFill>
                <a:srgbClr val="000000"/>
              </a:solidFill>
            </a:endParaRPr>
          </a:p>
          <a:p>
            <a:pPr marL="0" marR="0" lvl="0" indent="0" algn="l" rtl="0">
              <a:lnSpc>
                <a:spcPct val="200000"/>
              </a:lnSpc>
              <a:spcBef>
                <a:spcPts val="0"/>
              </a:spcBef>
              <a:buClr>
                <a:srgbClr val="000090"/>
              </a:buClr>
              <a:buFont typeface="Arial"/>
              <a:buNone/>
            </a:pPr>
            <a:r>
              <a:rPr lang="fr-FR" sz="1400" b="1" noProof="0" dirty="0" smtClean="0">
                <a:solidFill>
                  <a:srgbClr val="000000"/>
                </a:solidFill>
              </a:rPr>
              <a:t>Les étudiants remarqueront que le dessin </a:t>
            </a:r>
            <a:r>
              <a:rPr lang="fr-FR" sz="1400" b="1" noProof="0" dirty="0" smtClean="0">
                <a:solidFill>
                  <a:srgbClr val="000000"/>
                </a:solidFill>
              </a:rPr>
              <a:t>se </a:t>
            </a:r>
            <a:r>
              <a:rPr lang="fr-FR" sz="1400" b="1" noProof="0" dirty="0" smtClean="0">
                <a:solidFill>
                  <a:srgbClr val="000000"/>
                </a:solidFill>
              </a:rPr>
              <a:t>distingue par </a:t>
            </a:r>
          </a:p>
          <a:p>
            <a:pPr marL="285750" marR="0" lvl="0" indent="-285750" algn="l" rtl="0">
              <a:lnSpc>
                <a:spcPct val="200000"/>
              </a:lnSpc>
              <a:spcBef>
                <a:spcPts val="0"/>
              </a:spcBef>
              <a:buClr>
                <a:srgbClr val="000090"/>
              </a:buClr>
              <a:buFont typeface="Arial"/>
              <a:buChar char="•"/>
            </a:pPr>
            <a:r>
              <a:rPr lang="fr-FR" sz="1400" dirty="0" smtClean="0">
                <a:solidFill>
                  <a:srgbClr val="000000"/>
                </a:solidFill>
              </a:rPr>
              <a:t>La brièveté du message et sa force symbolique</a:t>
            </a:r>
          </a:p>
          <a:p>
            <a:pPr marL="742950" lvl="1" indent="-285750">
              <a:lnSpc>
                <a:spcPct val="200000"/>
              </a:lnSpc>
              <a:buClr>
                <a:srgbClr val="000090"/>
              </a:buClr>
              <a:buFont typeface="Arial"/>
              <a:buChar char="•"/>
            </a:pPr>
            <a:r>
              <a:rPr lang="fr-FR" sz="1400" dirty="0" smtClean="0">
                <a:solidFill>
                  <a:srgbClr val="000000"/>
                </a:solidFill>
              </a:rPr>
              <a:t>La puissance de son message dépend de l’efficacité de ses symboles</a:t>
            </a:r>
          </a:p>
          <a:p>
            <a:pPr marL="285750" marR="0" lvl="0" indent="-285750" algn="l" rtl="0">
              <a:lnSpc>
                <a:spcPct val="200000"/>
              </a:lnSpc>
              <a:spcBef>
                <a:spcPts val="0"/>
              </a:spcBef>
              <a:buClr>
                <a:srgbClr val="000090"/>
              </a:buClr>
              <a:buFont typeface="Arial"/>
              <a:buChar char="•"/>
            </a:pPr>
            <a:r>
              <a:rPr lang="fr-FR" sz="1400" dirty="0" smtClean="0">
                <a:solidFill>
                  <a:srgbClr val="000000"/>
                </a:solidFill>
              </a:rPr>
              <a:t>Sa subjectivité et le fait qu’il s’agit d’une </a:t>
            </a:r>
            <a:r>
              <a:rPr lang="fr-FR" sz="1400" b="1" u="sng" dirty="0" smtClean="0">
                <a:solidFill>
                  <a:srgbClr val="000000"/>
                </a:solidFill>
              </a:rPr>
              <a:t>interprétation</a:t>
            </a:r>
            <a:r>
              <a:rPr lang="fr-FR" sz="1400" b="1" dirty="0" smtClean="0">
                <a:solidFill>
                  <a:srgbClr val="000000"/>
                </a:solidFill>
              </a:rPr>
              <a:t> </a:t>
            </a:r>
            <a:r>
              <a:rPr lang="fr-FR" sz="1400" dirty="0" smtClean="0">
                <a:solidFill>
                  <a:srgbClr val="000000"/>
                </a:solidFill>
              </a:rPr>
              <a:t>et non pas d’une</a:t>
            </a:r>
            <a:r>
              <a:rPr lang="fr-FR" sz="1400" b="1" dirty="0" smtClean="0">
                <a:solidFill>
                  <a:srgbClr val="000000"/>
                </a:solidFill>
              </a:rPr>
              <a:t> </a:t>
            </a:r>
            <a:r>
              <a:rPr lang="fr-FR" sz="1400" baseline="0" dirty="0" smtClean="0">
                <a:solidFill>
                  <a:srgbClr val="000000"/>
                </a:solidFill>
              </a:rPr>
              <a:t> </a:t>
            </a:r>
            <a:r>
              <a:rPr lang="fr-FR" sz="1400" b="1" u="sng" baseline="0" dirty="0" smtClean="0">
                <a:solidFill>
                  <a:srgbClr val="000000"/>
                </a:solidFill>
              </a:rPr>
              <a:t>présentation</a:t>
            </a:r>
            <a:r>
              <a:rPr lang="fr-FR" sz="1400" b="1" baseline="0" dirty="0" smtClean="0">
                <a:solidFill>
                  <a:srgbClr val="000000"/>
                </a:solidFill>
              </a:rPr>
              <a:t> </a:t>
            </a:r>
            <a:r>
              <a:rPr lang="fr-FR" sz="1400" b="0" baseline="0" dirty="0" smtClean="0">
                <a:solidFill>
                  <a:srgbClr val="000000"/>
                </a:solidFill>
              </a:rPr>
              <a:t>de</a:t>
            </a:r>
            <a:r>
              <a:rPr lang="fr-FR" sz="1400" baseline="0" dirty="0" smtClean="0">
                <a:solidFill>
                  <a:srgbClr val="000000"/>
                </a:solidFill>
              </a:rPr>
              <a:t> l’information</a:t>
            </a:r>
          </a:p>
          <a:p>
            <a:pPr marL="285750" marR="0" lvl="0" indent="-285750" algn="l" rtl="0">
              <a:lnSpc>
                <a:spcPct val="200000"/>
              </a:lnSpc>
              <a:spcBef>
                <a:spcPts val="0"/>
              </a:spcBef>
              <a:buClr>
                <a:srgbClr val="000090"/>
              </a:buClr>
              <a:buFont typeface="Arial"/>
              <a:buChar char="•"/>
            </a:pPr>
            <a:r>
              <a:rPr lang="fr-FR" sz="1400" baseline="0" noProof="0" dirty="0" smtClean="0">
                <a:solidFill>
                  <a:srgbClr val="000000"/>
                </a:solidFill>
              </a:rPr>
              <a:t>Le fait qu’il vise à frapper fort – à produire une réactio</a:t>
            </a:r>
            <a:r>
              <a:rPr lang="fr-FR" sz="1400" b="1" u="sng" baseline="0" noProof="0" dirty="0" smtClean="0">
                <a:solidFill>
                  <a:srgbClr val="800000"/>
                </a:solidFill>
              </a:rPr>
              <a:t>n</a:t>
            </a:r>
            <a:r>
              <a:rPr lang="fr-FR" sz="1400" baseline="0" noProof="0" dirty="0" smtClean="0">
                <a:solidFill>
                  <a:srgbClr val="000000"/>
                </a:solidFill>
              </a:rPr>
              <a:t> émotionnelle chez le lecteur pour ensuite le pousser à s’indigner, à agir, à contester </a:t>
            </a:r>
          </a:p>
          <a:p>
            <a:pPr marL="742950" lvl="1" indent="-285750">
              <a:lnSpc>
                <a:spcPct val="200000"/>
              </a:lnSpc>
              <a:buClr>
                <a:srgbClr val="000090"/>
              </a:buClr>
              <a:buFont typeface="Arial"/>
              <a:buChar char="•"/>
            </a:pPr>
            <a:r>
              <a:rPr lang="fr-FR" sz="1400" dirty="0" smtClean="0">
                <a:solidFill>
                  <a:srgbClr val="000000"/>
                </a:solidFill>
              </a:rPr>
              <a:t>Ce dernier constat constituant un élément que le dessin a en commun avec les autres formes journalistiques considérées</a:t>
            </a:r>
            <a:endParaRPr lang="fr-FR" sz="1400" noProof="0" dirty="0" smtClean="0">
              <a:solidFill>
                <a:srgbClr val="000000"/>
              </a:solidFill>
            </a:endParaRPr>
          </a:p>
          <a:p>
            <a:pPr marL="228600" lvl="0" indent="0" rtl="0">
              <a:lnSpc>
                <a:spcPct val="200000"/>
              </a:lnSpc>
              <a:spcBef>
                <a:spcPts val="0"/>
              </a:spcBef>
              <a:buClr>
                <a:srgbClr val="000090"/>
              </a:buClr>
              <a:buNone/>
            </a:pPr>
            <a:endParaRPr lang="fr-FR" sz="1400" b="1" i="0" u="none" strike="noStrike" kern="1200" dirty="0" smtClean="0">
              <a:solidFill>
                <a:srgbClr val="000000"/>
              </a:solidFill>
              <a:effectLst/>
            </a:endParaRPr>
          </a:p>
          <a:p>
            <a:pPr marL="0" marR="0" lvl="0" indent="0" algn="l" rtl="0">
              <a:lnSpc>
                <a:spcPct val="200000"/>
              </a:lnSpc>
              <a:spcBef>
                <a:spcPts val="0"/>
              </a:spcBef>
              <a:buClr>
                <a:schemeClr val="dk1"/>
              </a:buClr>
              <a:buFont typeface="Arial"/>
              <a:buNone/>
            </a:pPr>
            <a:endParaRPr lang="fr-FR" sz="1400" b="0" i="0" u="none" strike="noStrike" cap="none" baseline="0" dirty="0" smtClean="0">
              <a:solidFill>
                <a:srgbClr val="000000"/>
              </a:solidFill>
              <a:latin typeface="Arial"/>
              <a:ea typeface="Arial"/>
              <a:cs typeface="Arial"/>
              <a:sym typeface="Arial"/>
            </a:endParaRPr>
          </a:p>
          <a:p>
            <a:pPr marL="0" marR="0" lvl="0" indent="0" algn="l" rtl="0">
              <a:lnSpc>
                <a:spcPct val="200000"/>
              </a:lnSpc>
              <a:spcBef>
                <a:spcPts val="0"/>
              </a:spcBef>
              <a:buClr>
                <a:schemeClr val="dk1"/>
              </a:buClr>
              <a:buFont typeface="Arial"/>
              <a:buNone/>
            </a:pPr>
            <a:endParaRPr sz="1400" b="0" i="0" u="none" strike="noStrike" cap="none" baseline="0" dirty="0">
              <a:solidFill>
                <a:srgbClr val="000090"/>
              </a:solidFill>
              <a:latin typeface="Arial"/>
              <a:ea typeface="Arial"/>
              <a:cs typeface="Arial"/>
              <a:sym typeface="Arial"/>
            </a:endParaRPr>
          </a:p>
        </p:txBody>
      </p:sp>
      <p:sp>
        <p:nvSpPr>
          <p:cNvPr id="142" name="Shape 1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 sz="1200" b="0" i="0" u="none" strike="noStrike" cap="none" baseline="0">
                <a:solidFill>
                  <a:schemeClr val="dk1"/>
                </a:solidFill>
                <a:latin typeface="Calibri"/>
                <a:ea typeface="Calibri"/>
                <a:cs typeface="Calibri"/>
                <a:sym typeface="Calibri"/>
                <a:rtl val="0"/>
              </a:rPr>
              <a:t>9</a:t>
            </a:fld>
            <a:endParaRPr lang="en" sz="1200" b="0" i="0" u="none" strike="noStrike" cap="none" baseline="0">
              <a:solidFill>
                <a:schemeClr val="dk1"/>
              </a:solidFill>
              <a:latin typeface="Calibri"/>
              <a:ea typeface="Calibri"/>
              <a:cs typeface="Calibri"/>
              <a:sym typeface="Calibri"/>
              <a:rtl val="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grpSp>
        <p:nvGrpSpPr>
          <p:cNvPr id="9" name="Shape 9"/>
          <p:cNvGrpSpPr/>
          <p:nvPr/>
        </p:nvGrpSpPr>
        <p:grpSpPr>
          <a:xfrm>
            <a:off x="4350278" y="2855377"/>
            <a:ext cx="443588" cy="105632"/>
            <a:chOff x="4137525" y="2915950"/>
            <a:chExt cx="869099" cy="206999"/>
          </a:xfrm>
        </p:grpSpPr>
        <p:sp>
          <p:nvSpPr>
            <p:cNvPr id="10" name="Shape 10"/>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1" name="Shape 11"/>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sp>
          <p:nvSpPr>
            <p:cNvPr id="12" name="Shape 12"/>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a:spcBef>
                  <a:spcPts val="0"/>
                </a:spcBef>
                <a:buNone/>
              </a:pPr>
              <a:endParaRPr/>
            </a:p>
          </p:txBody>
        </p:sp>
      </p:grpSp>
      <p:sp>
        <p:nvSpPr>
          <p:cNvPr id="13" name="Shape 13"/>
          <p:cNvSpPr txBox="1">
            <a:spLocks noGrp="1"/>
          </p:cNvSpPr>
          <p:nvPr>
            <p:ph type="ctrTitle"/>
          </p:nvPr>
        </p:nvSpPr>
        <p:spPr>
          <a:xfrm>
            <a:off x="671257" y="990800"/>
            <a:ext cx="7801500" cy="17300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4" name="Shape 14"/>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100"/>
            </a:lvl1pPr>
            <a:lvl2pPr algn="ctr">
              <a:lnSpc>
                <a:spcPct val="100000"/>
              </a:lnSpc>
              <a:spcBef>
                <a:spcPts val="0"/>
              </a:spcBef>
              <a:spcAft>
                <a:spcPts val="0"/>
              </a:spcAft>
              <a:buSzPct val="100000"/>
              <a:buNone/>
              <a:defRPr sz="2100"/>
            </a:lvl2pPr>
            <a:lvl3pPr algn="ctr">
              <a:lnSpc>
                <a:spcPct val="100000"/>
              </a:lnSpc>
              <a:spcBef>
                <a:spcPts val="0"/>
              </a:spcBef>
              <a:spcAft>
                <a:spcPts val="0"/>
              </a:spcAft>
              <a:buSzPct val="100000"/>
              <a:buNone/>
              <a:defRPr sz="2100"/>
            </a:lvl3pPr>
            <a:lvl4pPr algn="ctr">
              <a:lnSpc>
                <a:spcPct val="100000"/>
              </a:lnSpc>
              <a:spcBef>
                <a:spcPts val="0"/>
              </a:spcBef>
              <a:spcAft>
                <a:spcPts val="0"/>
              </a:spcAft>
              <a:buSzPct val="100000"/>
              <a:buNone/>
              <a:defRPr sz="2100"/>
            </a:lvl4pPr>
            <a:lvl5pPr algn="ctr">
              <a:lnSpc>
                <a:spcPct val="100000"/>
              </a:lnSpc>
              <a:spcBef>
                <a:spcPts val="0"/>
              </a:spcBef>
              <a:spcAft>
                <a:spcPts val="0"/>
              </a:spcAft>
              <a:buSzPct val="100000"/>
              <a:buNone/>
              <a:defRPr sz="2100"/>
            </a:lvl5pPr>
            <a:lvl6pPr algn="ctr">
              <a:lnSpc>
                <a:spcPct val="100000"/>
              </a:lnSpc>
              <a:spcBef>
                <a:spcPts val="0"/>
              </a:spcBef>
              <a:spcAft>
                <a:spcPts val="0"/>
              </a:spcAft>
              <a:buSzPct val="100000"/>
              <a:buNone/>
              <a:defRPr sz="2100"/>
            </a:lvl6pPr>
            <a:lvl7pPr algn="ctr">
              <a:lnSpc>
                <a:spcPct val="100000"/>
              </a:lnSpc>
              <a:spcBef>
                <a:spcPts val="0"/>
              </a:spcBef>
              <a:spcAft>
                <a:spcPts val="0"/>
              </a:spcAft>
              <a:buSzPct val="100000"/>
              <a:buNone/>
              <a:defRPr sz="2100"/>
            </a:lvl7pPr>
            <a:lvl8pPr algn="ctr">
              <a:lnSpc>
                <a:spcPct val="100000"/>
              </a:lnSpc>
              <a:spcBef>
                <a:spcPts val="0"/>
              </a:spcBef>
              <a:spcAft>
                <a:spcPts val="0"/>
              </a:spcAft>
              <a:buSzPct val="100000"/>
              <a:buNone/>
              <a:defRPr sz="2100"/>
            </a:lvl8pPr>
            <a:lvl9pPr algn="ctr">
              <a:lnSpc>
                <a:spcPct val="100000"/>
              </a:lnSpc>
              <a:spcBef>
                <a:spcPts val="0"/>
              </a:spcBef>
              <a:spcAft>
                <a:spcPts val="0"/>
              </a:spcAft>
              <a:buSzPct val="100000"/>
              <a:buNone/>
              <a:defRPr sz="2100"/>
            </a:lvl9pPr>
          </a:lstStyle>
          <a:p>
            <a:endParaRPr/>
          </a:p>
        </p:txBody>
      </p:sp>
      <p:sp>
        <p:nvSpPr>
          <p:cNvPr id="15" name="Shape 1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1255275"/>
            <a:ext cx="8520599" cy="1890600"/>
          </a:xfrm>
          <a:prstGeom prst="rect">
            <a:avLst/>
          </a:prstGeom>
        </p:spPr>
        <p:txBody>
          <a:bodyPr lIns="91425" tIns="91425" rIns="91425" bIns="91425" anchor="b" anchorCtr="0"/>
          <a:lstStyle>
            <a:lvl1pPr algn="ctr">
              <a:spcBef>
                <a:spcPts val="0"/>
              </a:spcBef>
              <a:buSzPct val="100000"/>
              <a:defRPr sz="12000"/>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50" name="Shape 50"/>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algn="ctr">
              <a:spcBef>
                <a:spcPts val="0"/>
              </a:spcBef>
              <a:defRPr/>
            </a:lvl1pPr>
            <a:lvl2pPr algn="ctr">
              <a:spcBef>
                <a:spcPts val="0"/>
              </a:spcBef>
              <a:defRPr/>
            </a:lvl2pPr>
            <a:lvl3pPr algn="ctr">
              <a:spcBef>
                <a:spcPts val="0"/>
              </a:spcBef>
              <a:defRPr/>
            </a:lvl3pPr>
            <a:lvl4pPr algn="ctr">
              <a:spcBef>
                <a:spcPts val="0"/>
              </a:spcBef>
              <a:defRPr/>
            </a:lvl4pPr>
            <a:lvl5pPr algn="ctr">
              <a:spcBef>
                <a:spcPts val="0"/>
              </a:spcBef>
              <a:defRPr/>
            </a:lvl5pPr>
            <a:lvl6pPr algn="ctr">
              <a:spcBef>
                <a:spcPts val="0"/>
              </a:spcBef>
              <a:defRPr/>
            </a:lvl6pPr>
            <a:lvl7pPr algn="ctr">
              <a:spcBef>
                <a:spcPts val="0"/>
              </a:spcBef>
              <a:defRPr/>
            </a:lvl7pPr>
            <a:lvl8pPr algn="ctr">
              <a:spcBef>
                <a:spcPts val="0"/>
              </a:spcBef>
              <a:defRPr/>
            </a:lvl8pPr>
            <a:lvl9pPr algn="ctr">
              <a:spcBef>
                <a:spcPts val="0"/>
              </a:spcBef>
              <a:defRPr/>
            </a:lvl9pPr>
          </a:lstStyle>
          <a:p>
            <a:endParaRPr/>
          </a:p>
        </p:txBody>
      </p:sp>
      <p:sp>
        <p:nvSpPr>
          <p:cNvPr id="51" name="Shape 51"/>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7"/>
        <p:cNvGrpSpPr/>
        <p:nvPr/>
      </p:nvGrpSpPr>
      <p:grpSpPr>
        <a:xfrm>
          <a:off x="0" y="0"/>
          <a:ext cx="0" cy="0"/>
          <a:chOff x="0" y="0"/>
          <a:chExt cx="0" cy="0"/>
        </a:xfrm>
      </p:grpSpPr>
      <p:grpSp>
        <p:nvGrpSpPr>
          <p:cNvPr id="78" name="Shape 78"/>
          <p:cNvGrpSpPr/>
          <p:nvPr/>
        </p:nvGrpSpPr>
        <p:grpSpPr>
          <a:xfrm>
            <a:off x="4350278" y="2855377"/>
            <a:ext cx="443588" cy="105631"/>
            <a:chOff x="4137525" y="2915950"/>
            <a:chExt cx="869098" cy="206998"/>
          </a:xfrm>
        </p:grpSpPr>
        <p:sp>
          <p:nvSpPr>
            <p:cNvPr id="79" name="Shape 79"/>
            <p:cNvSpPr/>
            <p:nvPr/>
          </p:nvSpPr>
          <p:spPr>
            <a:xfrm>
              <a:off x="4468575" y="2915950"/>
              <a:ext cx="206998" cy="206998"/>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80" name="Shape 80"/>
            <p:cNvSpPr/>
            <p:nvPr/>
          </p:nvSpPr>
          <p:spPr>
            <a:xfrm>
              <a:off x="4799625" y="2915950"/>
              <a:ext cx="206998" cy="206998"/>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81" name="Shape 81"/>
            <p:cNvSpPr/>
            <p:nvPr/>
          </p:nvSpPr>
          <p:spPr>
            <a:xfrm>
              <a:off x="4137525" y="2915950"/>
              <a:ext cx="206998" cy="206998"/>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grpSp>
      <p:sp>
        <p:nvSpPr>
          <p:cNvPr id="82" name="Shape 82"/>
          <p:cNvSpPr txBox="1">
            <a:spLocks noGrp="1"/>
          </p:cNvSpPr>
          <p:nvPr>
            <p:ph type="ctrTitle"/>
          </p:nvPr>
        </p:nvSpPr>
        <p:spPr>
          <a:xfrm>
            <a:off x="671256" y="990800"/>
            <a:ext cx="7801500" cy="1730099"/>
          </a:xfrm>
          <a:prstGeom prst="rect">
            <a:avLst/>
          </a:prstGeom>
          <a:noFill/>
          <a:ln>
            <a:noFill/>
          </a:ln>
        </p:spPr>
        <p:txBody>
          <a:bodyPr lIns="91425" tIns="91425" rIns="91425" bIns="91425" anchor="b" anchorCtr="0"/>
          <a:lstStyle>
            <a:lvl1pPr marL="0" marR="0" indent="0" algn="ctr" rtl="0">
              <a:lnSpc>
                <a:spcPct val="100000"/>
              </a:lnSpc>
              <a:spcBef>
                <a:spcPts val="0"/>
              </a:spcBef>
              <a:spcAft>
                <a:spcPts val="0"/>
              </a:spcAft>
              <a:buClr>
                <a:schemeClr val="dk1"/>
              </a:buClr>
              <a:buFont typeface="Oswald"/>
              <a:buNone/>
              <a:defRPr sz="4800" b="0" i="0" u="none" strike="noStrike" cap="none" baseline="0">
                <a:solidFill>
                  <a:schemeClr val="dk1"/>
                </a:solidFill>
                <a:latin typeface="Oswald"/>
                <a:ea typeface="Oswald"/>
                <a:cs typeface="Oswald"/>
                <a:sym typeface="Oswald"/>
                <a:rtl val="0"/>
              </a:defRPr>
            </a:lvl1pPr>
            <a:lvl2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2pPr>
            <a:lvl3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3pPr>
            <a:lvl4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4pPr>
            <a:lvl5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5pPr>
            <a:lvl6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6pPr>
            <a:lvl7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7pPr>
            <a:lvl8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8pPr>
            <a:lvl9pPr marL="0" marR="0" indent="0" algn="ctr" rtl="0">
              <a:spcBef>
                <a:spcPts val="0"/>
              </a:spcBef>
              <a:buClr>
                <a:schemeClr val="dk1"/>
              </a:buClr>
              <a:buFont typeface="Oswald"/>
              <a:buNone/>
              <a:defRPr sz="4800" b="0" i="0" u="none" strike="noStrike" cap="none" baseline="0">
                <a:solidFill>
                  <a:schemeClr val="dk1"/>
                </a:solidFill>
                <a:latin typeface="Oswald"/>
                <a:ea typeface="Oswald"/>
                <a:cs typeface="Oswald"/>
                <a:sym typeface="Oswald"/>
              </a:defRPr>
            </a:lvl9pPr>
          </a:lstStyle>
          <a:p>
            <a:endParaRPr/>
          </a:p>
        </p:txBody>
      </p:sp>
      <p:sp>
        <p:nvSpPr>
          <p:cNvPr id="83" name="Shape 83"/>
          <p:cNvSpPr txBox="1">
            <a:spLocks noGrp="1"/>
          </p:cNvSpPr>
          <p:nvPr>
            <p:ph type="subTitle" idx="1"/>
          </p:nvPr>
        </p:nvSpPr>
        <p:spPr>
          <a:xfrm>
            <a:off x="671250" y="3174875"/>
            <a:ext cx="7801500" cy="7926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1pPr>
            <a:lvl2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2pPr>
            <a:lvl3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3pPr>
            <a:lvl4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4pPr>
            <a:lvl5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5pPr>
            <a:lvl6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6pPr>
            <a:lvl7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7pPr>
            <a:lvl8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8pPr>
            <a:lvl9pPr marL="0" marR="0" indent="0" algn="ctr" rtl="0">
              <a:lnSpc>
                <a:spcPct val="100000"/>
              </a:lnSpc>
              <a:spcBef>
                <a:spcPts val="0"/>
              </a:spcBef>
              <a:spcAft>
                <a:spcPts val="0"/>
              </a:spcAft>
              <a:buClr>
                <a:schemeClr val="accent3"/>
              </a:buClr>
              <a:buFont typeface="Average"/>
              <a:buNone/>
              <a:defRPr sz="2100" b="0" i="0" u="none" strike="noStrike" cap="none" baseline="0">
                <a:solidFill>
                  <a:schemeClr val="accent3"/>
                </a:solidFill>
                <a:latin typeface="Average"/>
                <a:ea typeface="Average"/>
                <a:cs typeface="Average"/>
                <a:sym typeface="Average"/>
                <a:rtl val="0"/>
              </a:defRPr>
            </a:lvl9pPr>
          </a:lstStyle>
          <a:p>
            <a:endParaRPr/>
          </a:p>
        </p:txBody>
      </p:sp>
      <p:sp>
        <p:nvSpPr>
          <p:cNvPr id="84" name="Shape 84"/>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7" name="Shape 87"/>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8"/>
        <p:cNvGrpSpPr/>
        <p:nvPr/>
      </p:nvGrpSpPr>
      <p:grpSpPr>
        <a:xfrm>
          <a:off x="0" y="0"/>
          <a:ext cx="0" cy="0"/>
          <a:chOff x="0" y="0"/>
          <a:chExt cx="0" cy="0"/>
        </a:xfrm>
      </p:grpSpPr>
      <p:sp>
        <p:nvSpPr>
          <p:cNvPr id="89" name="Shape 89"/>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71250" y="2141250"/>
            <a:ext cx="7852199" cy="861000"/>
          </a:xfrm>
          <a:prstGeom prst="rect">
            <a:avLst/>
          </a:prstGeom>
          <a:noFill/>
          <a:ln>
            <a:noFill/>
          </a:ln>
        </p:spPr>
        <p:txBody>
          <a:bodyPr lIns="91425" tIns="91425" rIns="91425" bIns="91425" anchor="ctr" anchorCtr="0"/>
          <a:lstStyle>
            <a:lvl1pPr algn="ctr" rtl="0">
              <a:spcBef>
                <a:spcPts val="0"/>
              </a:spcBef>
              <a:defRPr sz="3600"/>
            </a:lvl1pPr>
            <a:lvl2pPr algn="ctr" rtl="0">
              <a:spcBef>
                <a:spcPts val="0"/>
              </a:spcBef>
              <a:defRPr sz="3600"/>
            </a:lvl2pPr>
            <a:lvl3pPr algn="ctr" rtl="0">
              <a:spcBef>
                <a:spcPts val="0"/>
              </a:spcBef>
              <a:defRPr sz="3600"/>
            </a:lvl3pPr>
            <a:lvl4pPr algn="ctr" rtl="0">
              <a:spcBef>
                <a:spcPts val="0"/>
              </a:spcBef>
              <a:defRPr sz="3600"/>
            </a:lvl4pPr>
            <a:lvl5pPr algn="ctr" rtl="0">
              <a:spcBef>
                <a:spcPts val="0"/>
              </a:spcBef>
              <a:defRPr sz="3600"/>
            </a:lvl5pPr>
            <a:lvl6pPr algn="ctr" rtl="0">
              <a:spcBef>
                <a:spcPts val="0"/>
              </a:spcBef>
              <a:defRPr sz="3600"/>
            </a:lvl6pPr>
            <a:lvl7pPr algn="ctr" rtl="0">
              <a:spcBef>
                <a:spcPts val="0"/>
              </a:spcBef>
              <a:defRPr sz="3600"/>
            </a:lvl7pPr>
            <a:lvl8pPr algn="ctr" rtl="0">
              <a:spcBef>
                <a:spcPts val="0"/>
              </a:spcBef>
              <a:defRPr sz="3600"/>
            </a:lvl8pPr>
            <a:lvl9pPr algn="ctr" rtl="0">
              <a:spcBef>
                <a:spcPts val="0"/>
              </a:spcBef>
              <a:defRPr sz="3600"/>
            </a:lvl9pPr>
          </a:lstStyle>
          <a:p>
            <a:endParaRPr/>
          </a:p>
        </p:txBody>
      </p:sp>
      <p:sp>
        <p:nvSpPr>
          <p:cNvPr id="92" name="Shape 92"/>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9" name="Shape 99"/>
          <p:cNvSpPr txBox="1">
            <a:spLocks noGrp="1"/>
          </p:cNvSpPr>
          <p:nvPr>
            <p:ph type="body" idx="1"/>
          </p:nvPr>
        </p:nvSpPr>
        <p:spPr>
          <a:xfrm>
            <a:off x="311700" y="1152475"/>
            <a:ext cx="3999898" cy="3416400"/>
          </a:xfrm>
          <a:prstGeom prst="rect">
            <a:avLst/>
          </a:prstGeom>
          <a:noFill/>
          <a:ln>
            <a:noFill/>
          </a:ln>
        </p:spPr>
        <p:txBody>
          <a:bodyPr lIns="91425" tIns="91425" rIns="91425" bIns="91425" anchor="t" anchorCtr="0"/>
          <a:lstStyle>
            <a:lvl1pPr rtl="0">
              <a:spcBef>
                <a:spcPts val="0"/>
              </a:spcBef>
              <a:defRPr sz="1400"/>
            </a:lvl1pPr>
            <a:lvl2pPr rtl="0">
              <a:spcBef>
                <a:spcPts val="0"/>
              </a:spcBef>
              <a:defRPr sz="1200"/>
            </a:lvl2pPr>
            <a:lvl3pPr rtl="0">
              <a:spcBef>
                <a:spcPts val="0"/>
              </a:spcBef>
              <a:defRPr sz="12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100" name="Shape 100"/>
          <p:cNvSpPr txBox="1">
            <a:spLocks noGrp="1"/>
          </p:cNvSpPr>
          <p:nvPr>
            <p:ph type="body" idx="2"/>
          </p:nvPr>
        </p:nvSpPr>
        <p:spPr>
          <a:xfrm>
            <a:off x="4832400" y="1152475"/>
            <a:ext cx="3999898" cy="3416400"/>
          </a:xfrm>
          <a:prstGeom prst="rect">
            <a:avLst/>
          </a:prstGeom>
          <a:noFill/>
          <a:ln>
            <a:noFill/>
          </a:ln>
        </p:spPr>
        <p:txBody>
          <a:bodyPr lIns="91425" tIns="91425" rIns="91425" bIns="91425" anchor="t" anchorCtr="0"/>
          <a:lstStyle>
            <a:lvl1pPr rtl="0">
              <a:spcBef>
                <a:spcPts val="0"/>
              </a:spcBef>
              <a:defRPr sz="1400"/>
            </a:lvl1pPr>
            <a:lvl2pPr rtl="0">
              <a:spcBef>
                <a:spcPts val="0"/>
              </a:spcBef>
              <a:defRPr sz="1200"/>
            </a:lvl2pPr>
            <a:lvl3pPr rtl="0">
              <a:spcBef>
                <a:spcPts val="0"/>
              </a:spcBef>
              <a:defRPr sz="12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101" name="Shape 101"/>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555600"/>
            <a:ext cx="2807999" cy="755698"/>
          </a:xfrm>
          <a:prstGeom prst="rect">
            <a:avLst/>
          </a:prstGeom>
          <a:noFill/>
          <a:ln>
            <a:noFill/>
          </a:ln>
        </p:spPr>
        <p:txBody>
          <a:bodyPr lIns="91425" tIns="91425" rIns="91425" bIns="91425" anchor="b" anchorCtr="0"/>
          <a:lstStyle>
            <a:lvl1pPr rtl="0">
              <a:spcBef>
                <a:spcPts val="0"/>
              </a:spcBef>
              <a:defRPr sz="2400"/>
            </a:lvl1pPr>
            <a:lvl2pPr rtl="0">
              <a:spcBef>
                <a:spcPts val="0"/>
              </a:spcBef>
              <a:defRPr sz="2400"/>
            </a:lvl2pPr>
            <a:lvl3pPr rtl="0">
              <a:spcBef>
                <a:spcPts val="0"/>
              </a:spcBef>
              <a:defRPr sz="2400"/>
            </a:lvl3pPr>
            <a:lvl4pPr rtl="0">
              <a:spcBef>
                <a:spcPts val="0"/>
              </a:spcBef>
              <a:defRPr sz="2400"/>
            </a:lvl4pPr>
            <a:lvl5pPr rtl="0">
              <a:spcBef>
                <a:spcPts val="0"/>
              </a:spcBef>
              <a:defRPr sz="2400"/>
            </a:lvl5pPr>
            <a:lvl6pPr rtl="0">
              <a:spcBef>
                <a:spcPts val="0"/>
              </a:spcBef>
              <a:defRPr sz="2400"/>
            </a:lvl6pPr>
            <a:lvl7pPr rtl="0">
              <a:spcBef>
                <a:spcPts val="0"/>
              </a:spcBef>
              <a:defRPr sz="2400"/>
            </a:lvl7pPr>
            <a:lvl8pPr rtl="0">
              <a:spcBef>
                <a:spcPts val="0"/>
              </a:spcBef>
              <a:defRPr sz="2400"/>
            </a:lvl8pPr>
            <a:lvl9pPr rtl="0">
              <a:spcBef>
                <a:spcPts val="0"/>
              </a:spcBef>
              <a:defRPr sz="2400"/>
            </a:lvl9pPr>
          </a:lstStyle>
          <a:p>
            <a:endParaRPr/>
          </a:p>
        </p:txBody>
      </p:sp>
      <p:sp>
        <p:nvSpPr>
          <p:cNvPr id="104" name="Shape 104"/>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rtl="0">
              <a:spcBef>
                <a:spcPts val="0"/>
              </a:spcBef>
              <a:defRPr sz="1200"/>
            </a:lvl1pPr>
            <a:lvl2pPr rtl="0">
              <a:spcBef>
                <a:spcPts val="0"/>
              </a:spcBef>
              <a:defRPr sz="1200"/>
            </a:lvl2pPr>
            <a:lvl3pPr rtl="0">
              <a:spcBef>
                <a:spcPts val="0"/>
              </a:spcBef>
              <a:defRPr sz="1200"/>
            </a:lvl3pPr>
            <a:lvl4pPr rtl="0">
              <a:spcBef>
                <a:spcPts val="0"/>
              </a:spcBef>
              <a:defRPr sz="1200"/>
            </a:lvl4pPr>
            <a:lvl5pPr rtl="0">
              <a:spcBef>
                <a:spcPts val="0"/>
              </a:spcBef>
              <a:defRPr sz="1200"/>
            </a:lvl5pPr>
            <a:lvl6pPr rtl="0">
              <a:spcBef>
                <a:spcPts val="0"/>
              </a:spcBef>
              <a:defRPr sz="1200"/>
            </a:lvl6pPr>
            <a:lvl7pPr rtl="0">
              <a:spcBef>
                <a:spcPts val="0"/>
              </a:spcBef>
              <a:defRPr sz="1200"/>
            </a:lvl7pPr>
            <a:lvl8pPr rtl="0">
              <a:spcBef>
                <a:spcPts val="0"/>
              </a:spcBef>
              <a:defRPr sz="1200"/>
            </a:lvl8pPr>
            <a:lvl9pPr rtl="0">
              <a:spcBef>
                <a:spcPts val="0"/>
              </a:spcBef>
              <a:defRPr sz="1200"/>
            </a:lvl9pPr>
          </a:lstStyle>
          <a:p>
            <a:endParaRPr/>
          </a:p>
        </p:txBody>
      </p:sp>
      <p:sp>
        <p:nvSpPr>
          <p:cNvPr id="105" name="Shape 105"/>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rtl="0">
              <a:spcBef>
                <a:spcPts val="0"/>
              </a:spcBef>
              <a:defRPr sz="4800">
                <a:solidFill>
                  <a:schemeClr val="lt1"/>
                </a:solidFill>
              </a:defRPr>
            </a:lvl1pPr>
            <a:lvl2pPr rtl="0">
              <a:spcBef>
                <a:spcPts val="0"/>
              </a:spcBef>
              <a:defRPr sz="4800">
                <a:solidFill>
                  <a:schemeClr val="lt1"/>
                </a:solidFill>
              </a:defRPr>
            </a:lvl2pPr>
            <a:lvl3pPr rtl="0">
              <a:spcBef>
                <a:spcPts val="0"/>
              </a:spcBef>
              <a:defRPr sz="4800">
                <a:solidFill>
                  <a:schemeClr val="lt1"/>
                </a:solidFill>
              </a:defRPr>
            </a:lvl3pPr>
            <a:lvl4pPr rtl="0">
              <a:spcBef>
                <a:spcPts val="0"/>
              </a:spcBef>
              <a:defRPr sz="4800">
                <a:solidFill>
                  <a:schemeClr val="lt1"/>
                </a:solidFill>
              </a:defRPr>
            </a:lvl4pPr>
            <a:lvl5pPr rtl="0">
              <a:spcBef>
                <a:spcPts val="0"/>
              </a:spcBef>
              <a:defRPr sz="4800">
                <a:solidFill>
                  <a:schemeClr val="lt1"/>
                </a:solidFill>
              </a:defRPr>
            </a:lvl5pPr>
            <a:lvl6pPr rtl="0">
              <a:spcBef>
                <a:spcPts val="0"/>
              </a:spcBef>
              <a:defRPr sz="4800">
                <a:solidFill>
                  <a:schemeClr val="lt1"/>
                </a:solidFill>
              </a:defRPr>
            </a:lvl6pPr>
            <a:lvl7pPr rtl="0">
              <a:spcBef>
                <a:spcPts val="0"/>
              </a:spcBef>
              <a:defRPr sz="4800">
                <a:solidFill>
                  <a:schemeClr val="lt1"/>
                </a:solidFill>
              </a:defRPr>
            </a:lvl7pPr>
            <a:lvl8pPr rtl="0">
              <a:spcBef>
                <a:spcPts val="0"/>
              </a:spcBef>
              <a:defRPr sz="4800">
                <a:solidFill>
                  <a:schemeClr val="lt1"/>
                </a:solidFill>
              </a:defRPr>
            </a:lvl8pPr>
            <a:lvl9pPr rtl="0">
              <a:spcBef>
                <a:spcPts val="0"/>
              </a:spcBef>
              <a:defRPr sz="4800">
                <a:solidFill>
                  <a:schemeClr val="lt1"/>
                </a:solidFill>
              </a:defRPr>
            </a:lvl9pPr>
          </a:lstStyle>
          <a:p>
            <a:endParaRPr/>
          </a:p>
        </p:txBody>
      </p:sp>
      <p:sp>
        <p:nvSpPr>
          <p:cNvPr id="108" name="Shape 108"/>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baseline="0">
                <a:solidFill>
                  <a:schemeClr val="lt1"/>
                </a:solidFill>
                <a:latin typeface="Arial"/>
                <a:ea typeface="Arial"/>
                <a:cs typeface="Arial"/>
                <a:sym typeface="Arial"/>
                <a:rtl val="0"/>
              </a:rPr>
              <a:t>‹#›</a:t>
            </a:fld>
            <a:endParaRPr lang="en" sz="1400" b="0" i="0" u="none" strike="noStrike" cap="none" baseline="0">
              <a:solidFill>
                <a:schemeClr val="lt1"/>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71250" y="2141250"/>
            <a:ext cx="7852199" cy="8610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8" name="Shape 1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09"/>
        <p:cNvGrpSpPr/>
        <p:nvPr/>
      </p:nvGrpSpPr>
      <p:grpSpPr>
        <a:xfrm>
          <a:off x="0" y="0"/>
          <a:ext cx="0" cy="0"/>
          <a:chOff x="0" y="0"/>
          <a:chExt cx="0" cy="0"/>
        </a:xfrm>
      </p:grpSpPr>
      <p:sp>
        <p:nvSpPr>
          <p:cNvPr id="110" name="Shape 110"/>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cxnSp>
        <p:nvCxnSpPr>
          <p:cNvPr id="111" name="Shape 11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12" name="Shape 112"/>
          <p:cNvSpPr txBox="1">
            <a:spLocks noGrp="1"/>
          </p:cNvSpPr>
          <p:nvPr>
            <p:ph type="title"/>
          </p:nvPr>
        </p:nvSpPr>
        <p:spPr>
          <a:xfrm>
            <a:off x="265500" y="1081400"/>
            <a:ext cx="4045198" cy="1710300"/>
          </a:xfrm>
          <a:prstGeom prst="rect">
            <a:avLst/>
          </a:prstGeom>
          <a:noFill/>
          <a:ln>
            <a:noFill/>
          </a:ln>
        </p:spPr>
        <p:txBody>
          <a:bodyPr lIns="91425" tIns="91425" rIns="91425" bIns="91425" anchor="b" anchorCtr="0"/>
          <a:lstStyle>
            <a:lvl1pPr algn="ctr" rtl="0">
              <a:spcBef>
                <a:spcPts val="0"/>
              </a:spcBef>
              <a:defRPr sz="4200"/>
            </a:lvl1pPr>
            <a:lvl2pPr algn="ctr" rtl="0">
              <a:spcBef>
                <a:spcPts val="0"/>
              </a:spcBef>
              <a:defRPr sz="4200"/>
            </a:lvl2pPr>
            <a:lvl3pPr algn="ctr" rtl="0">
              <a:spcBef>
                <a:spcPts val="0"/>
              </a:spcBef>
              <a:defRPr sz="4200"/>
            </a:lvl3pPr>
            <a:lvl4pPr algn="ctr" rtl="0">
              <a:spcBef>
                <a:spcPts val="0"/>
              </a:spcBef>
              <a:defRPr sz="4200"/>
            </a:lvl4pPr>
            <a:lvl5pPr algn="ctr" rtl="0">
              <a:spcBef>
                <a:spcPts val="0"/>
              </a:spcBef>
              <a:defRPr sz="4200"/>
            </a:lvl5pPr>
            <a:lvl6pPr algn="ctr" rtl="0">
              <a:spcBef>
                <a:spcPts val="0"/>
              </a:spcBef>
              <a:defRPr sz="4200"/>
            </a:lvl6pPr>
            <a:lvl7pPr algn="ctr" rtl="0">
              <a:spcBef>
                <a:spcPts val="0"/>
              </a:spcBef>
              <a:defRPr sz="4200"/>
            </a:lvl7pPr>
            <a:lvl8pPr algn="ctr" rtl="0">
              <a:spcBef>
                <a:spcPts val="0"/>
              </a:spcBef>
              <a:defRPr sz="4200"/>
            </a:lvl8pPr>
            <a:lvl9pPr algn="ctr" rtl="0">
              <a:spcBef>
                <a:spcPts val="0"/>
              </a:spcBef>
              <a:defRPr sz="4200"/>
            </a:lvl9pPr>
          </a:lstStyle>
          <a:p>
            <a:endParaRPr/>
          </a:p>
        </p:txBody>
      </p:sp>
      <p:sp>
        <p:nvSpPr>
          <p:cNvPr id="113" name="Shape 113"/>
          <p:cNvSpPr txBox="1">
            <a:spLocks noGrp="1"/>
          </p:cNvSpPr>
          <p:nvPr>
            <p:ph type="subTitle" idx="1"/>
          </p:nvPr>
        </p:nvSpPr>
        <p:spPr>
          <a:xfrm>
            <a:off x="265500" y="2845200"/>
            <a:ext cx="4045198" cy="1345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1pPr>
            <a:lvl2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2pPr>
            <a:lvl3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3pPr>
            <a:lvl4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4pPr>
            <a:lvl5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5pPr>
            <a:lvl6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6pPr>
            <a:lvl7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7pPr>
            <a:lvl8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8pPr>
            <a:lvl9pPr marL="0" marR="0" indent="0" algn="ctr" rtl="0">
              <a:lnSpc>
                <a:spcPct val="100000"/>
              </a:lnSpc>
              <a:spcBef>
                <a:spcPts val="0"/>
              </a:spcBef>
              <a:spcAft>
                <a:spcPts val="0"/>
              </a:spcAft>
              <a:buClr>
                <a:schemeClr val="dk1"/>
              </a:buClr>
              <a:buFont typeface="Average"/>
              <a:buNone/>
              <a:defRPr sz="2100" b="0" i="0" u="none" strike="noStrike" cap="none" baseline="0">
                <a:solidFill>
                  <a:schemeClr val="dk1"/>
                </a:solidFill>
                <a:latin typeface="Average"/>
                <a:ea typeface="Average"/>
                <a:cs typeface="Average"/>
                <a:sym typeface="Average"/>
                <a:rtl val="0"/>
              </a:defRPr>
            </a:lvl9pPr>
          </a:lstStyle>
          <a:p>
            <a:endParaRPr/>
          </a:p>
        </p:txBody>
      </p:sp>
      <p:sp>
        <p:nvSpPr>
          <p:cNvPr id="114" name="Shape 114"/>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rtl="0">
              <a:spcBef>
                <a:spcPts val="0"/>
              </a:spcBef>
              <a:defRPr>
                <a:solidFill>
                  <a:schemeClr val="lt1"/>
                </a:solidFill>
              </a:defRPr>
            </a:lvl1pPr>
            <a:lvl2pPr rtl="0">
              <a:spcBef>
                <a:spcPts val="0"/>
              </a:spcBef>
              <a:defRPr>
                <a:solidFill>
                  <a:schemeClr val="lt1"/>
                </a:solidFill>
              </a:defRPr>
            </a:lvl2pPr>
            <a:lvl3pPr rtl="0">
              <a:spcBef>
                <a:spcPts val="0"/>
              </a:spcBef>
              <a:defRPr>
                <a:solidFill>
                  <a:schemeClr val="lt1"/>
                </a:solidFill>
              </a:defRPr>
            </a:lvl3pPr>
            <a:lvl4pPr rtl="0">
              <a:spcBef>
                <a:spcPts val="0"/>
              </a:spcBef>
              <a:defRPr>
                <a:solidFill>
                  <a:schemeClr val="lt1"/>
                </a:solidFill>
              </a:defRPr>
            </a:lvl4pPr>
            <a:lvl5pPr rtl="0">
              <a:spcBef>
                <a:spcPts val="0"/>
              </a:spcBef>
              <a:defRPr>
                <a:solidFill>
                  <a:schemeClr val="lt1"/>
                </a:solidFill>
              </a:defRPr>
            </a:lvl5pPr>
            <a:lvl6pPr rtl="0">
              <a:spcBef>
                <a:spcPts val="0"/>
              </a:spcBef>
              <a:defRPr>
                <a:solidFill>
                  <a:schemeClr val="lt1"/>
                </a:solidFill>
              </a:defRPr>
            </a:lvl6pPr>
            <a:lvl7pPr rtl="0">
              <a:spcBef>
                <a:spcPts val="0"/>
              </a:spcBef>
              <a:defRPr>
                <a:solidFill>
                  <a:schemeClr val="lt1"/>
                </a:solidFill>
              </a:defRPr>
            </a:lvl7pPr>
            <a:lvl8pPr rtl="0">
              <a:spcBef>
                <a:spcPts val="0"/>
              </a:spcBef>
              <a:defRPr>
                <a:solidFill>
                  <a:schemeClr val="lt1"/>
                </a:solidFill>
              </a:defRPr>
            </a:lvl8pPr>
            <a:lvl9pPr rtl="0">
              <a:spcBef>
                <a:spcPts val="0"/>
              </a:spcBef>
              <a:defRPr>
                <a:solidFill>
                  <a:schemeClr val="lt1"/>
                </a:solidFill>
              </a:defRPr>
            </a:lvl9pPr>
          </a:lstStyle>
          <a:p>
            <a:endParaRPr/>
          </a:p>
        </p:txBody>
      </p:sp>
      <p:sp>
        <p:nvSpPr>
          <p:cNvPr id="115" name="Shape 115"/>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baseline="0">
                <a:solidFill>
                  <a:schemeClr val="lt1"/>
                </a:solidFill>
                <a:latin typeface="Arial"/>
                <a:ea typeface="Arial"/>
                <a:cs typeface="Arial"/>
                <a:sym typeface="Arial"/>
                <a:rtl val="0"/>
              </a:rPr>
              <a:t>‹#›</a:t>
            </a:fld>
            <a:endParaRPr lang="en" sz="1400" b="0" i="0" u="none" strike="noStrike" cap="none" baseline="0">
              <a:solidFill>
                <a:schemeClr val="lt1"/>
              </a:solidFill>
              <a:latin typeface="Arial"/>
              <a:ea typeface="Arial"/>
              <a:cs typeface="Arial"/>
              <a:sym typeface="Arial"/>
              <a:rtl val="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aption">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rtl="0">
              <a:lnSpc>
                <a:spcPct val="100000"/>
              </a:lnSpc>
              <a:spcBef>
                <a:spcPts val="0"/>
              </a:spcBef>
              <a:spcAft>
                <a:spcPts val="0"/>
              </a:spcAft>
              <a:buClr>
                <a:schemeClr val="dk1"/>
              </a:buClr>
              <a:buFont typeface="Oswald"/>
              <a:buNone/>
              <a:defRPr sz="2100">
                <a:solidFill>
                  <a:schemeClr val="dk1"/>
                </a:solidFill>
                <a:latin typeface="Oswald"/>
                <a:ea typeface="Oswald"/>
                <a:cs typeface="Oswald"/>
                <a:sym typeface="Oswald"/>
              </a:defRPr>
            </a:lvl1pPr>
            <a:lvl2pPr rtl="0">
              <a:spcBef>
                <a:spcPts val="0"/>
              </a:spcBef>
              <a:defRPr>
                <a:solidFill>
                  <a:schemeClr val="accent3"/>
                </a:solidFill>
                <a:latin typeface="Average"/>
                <a:ea typeface="Average"/>
                <a:cs typeface="Average"/>
                <a:sym typeface="Average"/>
              </a:defRPr>
            </a:lvl2pPr>
            <a:lvl3pPr rtl="0">
              <a:spcBef>
                <a:spcPts val="0"/>
              </a:spcBef>
              <a:defRPr>
                <a:solidFill>
                  <a:schemeClr val="accent3"/>
                </a:solidFill>
                <a:latin typeface="Average"/>
                <a:ea typeface="Average"/>
                <a:cs typeface="Average"/>
                <a:sym typeface="Average"/>
              </a:defRPr>
            </a:lvl3pPr>
            <a:lvl4pPr rtl="0">
              <a:spcBef>
                <a:spcPts val="0"/>
              </a:spcBef>
              <a:defRPr>
                <a:solidFill>
                  <a:schemeClr val="accent3"/>
                </a:solidFill>
                <a:latin typeface="Average"/>
                <a:ea typeface="Average"/>
                <a:cs typeface="Average"/>
                <a:sym typeface="Average"/>
              </a:defRPr>
            </a:lvl4pPr>
            <a:lvl5pPr rtl="0">
              <a:spcBef>
                <a:spcPts val="0"/>
              </a:spcBef>
              <a:defRPr>
                <a:solidFill>
                  <a:schemeClr val="accent3"/>
                </a:solidFill>
                <a:latin typeface="Average"/>
                <a:ea typeface="Average"/>
                <a:cs typeface="Average"/>
                <a:sym typeface="Average"/>
              </a:defRPr>
            </a:lvl5pPr>
            <a:lvl6pPr rtl="0">
              <a:spcBef>
                <a:spcPts val="0"/>
              </a:spcBef>
              <a:defRPr>
                <a:solidFill>
                  <a:schemeClr val="accent3"/>
                </a:solidFill>
                <a:latin typeface="Average"/>
                <a:ea typeface="Average"/>
                <a:cs typeface="Average"/>
                <a:sym typeface="Average"/>
              </a:defRPr>
            </a:lvl6pPr>
            <a:lvl7pPr rtl="0">
              <a:spcBef>
                <a:spcPts val="0"/>
              </a:spcBef>
              <a:defRPr>
                <a:solidFill>
                  <a:schemeClr val="accent3"/>
                </a:solidFill>
                <a:latin typeface="Average"/>
                <a:ea typeface="Average"/>
                <a:cs typeface="Average"/>
                <a:sym typeface="Average"/>
              </a:defRPr>
            </a:lvl7pPr>
            <a:lvl8pPr rtl="0">
              <a:spcBef>
                <a:spcPts val="0"/>
              </a:spcBef>
              <a:defRPr>
                <a:solidFill>
                  <a:schemeClr val="accent3"/>
                </a:solidFill>
                <a:latin typeface="Average"/>
                <a:ea typeface="Average"/>
                <a:cs typeface="Average"/>
                <a:sym typeface="Average"/>
              </a:defRPr>
            </a:lvl8pPr>
            <a:lvl9pPr rtl="0">
              <a:spcBef>
                <a:spcPts val="0"/>
              </a:spcBef>
              <a:defRPr>
                <a:solidFill>
                  <a:schemeClr val="accent3"/>
                </a:solidFill>
                <a:latin typeface="Average"/>
                <a:ea typeface="Average"/>
                <a:cs typeface="Average"/>
                <a:sym typeface="Average"/>
              </a:defRPr>
            </a:lvl9pPr>
          </a:lstStyle>
          <a:p>
            <a:endParaRPr/>
          </a:p>
        </p:txBody>
      </p:sp>
      <p:sp>
        <p:nvSpPr>
          <p:cNvPr id="118" name="Shape 118"/>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ig numb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1255275"/>
            <a:ext cx="8520599" cy="1890600"/>
          </a:xfrm>
          <a:prstGeom prst="rect">
            <a:avLst/>
          </a:prstGeom>
          <a:noFill/>
          <a:ln>
            <a:noFill/>
          </a:ln>
        </p:spPr>
        <p:txBody>
          <a:bodyPr lIns="91425" tIns="91425" rIns="91425" bIns="91425" anchor="b" anchorCtr="0"/>
          <a:lstStyle>
            <a:lvl1pPr algn="ctr" rtl="0">
              <a:spcBef>
                <a:spcPts val="0"/>
              </a:spcBef>
              <a:defRPr sz="12000"/>
            </a:lvl1pPr>
            <a:lvl2pPr algn="ctr" rtl="0">
              <a:spcBef>
                <a:spcPts val="0"/>
              </a:spcBef>
              <a:defRPr sz="12000"/>
            </a:lvl2pPr>
            <a:lvl3pPr algn="ctr" rtl="0">
              <a:spcBef>
                <a:spcPts val="0"/>
              </a:spcBef>
              <a:defRPr sz="12000"/>
            </a:lvl3pPr>
            <a:lvl4pPr algn="ctr" rtl="0">
              <a:spcBef>
                <a:spcPts val="0"/>
              </a:spcBef>
              <a:defRPr sz="12000"/>
            </a:lvl4pPr>
            <a:lvl5pPr algn="ctr" rtl="0">
              <a:spcBef>
                <a:spcPts val="0"/>
              </a:spcBef>
              <a:defRPr sz="12000"/>
            </a:lvl5pPr>
            <a:lvl6pPr algn="ctr" rtl="0">
              <a:spcBef>
                <a:spcPts val="0"/>
              </a:spcBef>
              <a:defRPr sz="12000"/>
            </a:lvl6pPr>
            <a:lvl7pPr algn="ctr" rtl="0">
              <a:spcBef>
                <a:spcPts val="0"/>
              </a:spcBef>
              <a:defRPr sz="12000"/>
            </a:lvl7pPr>
            <a:lvl8pPr algn="ctr" rtl="0">
              <a:spcBef>
                <a:spcPts val="0"/>
              </a:spcBef>
              <a:defRPr sz="12000"/>
            </a:lvl8pPr>
            <a:lvl9pPr algn="ctr" rtl="0">
              <a:spcBef>
                <a:spcPts val="0"/>
              </a:spcBef>
              <a:defRPr sz="12000"/>
            </a:lvl9pPr>
          </a:lstStyle>
          <a:p>
            <a:endParaRPr/>
          </a:p>
        </p:txBody>
      </p:sp>
      <p:sp>
        <p:nvSpPr>
          <p:cNvPr id="121" name="Shape 121"/>
          <p:cNvSpPr txBox="1">
            <a:spLocks noGrp="1"/>
          </p:cNvSpPr>
          <p:nvPr>
            <p:ph type="body" idx="1"/>
          </p:nvPr>
        </p:nvSpPr>
        <p:spPr>
          <a:xfrm>
            <a:off x="311700" y="3228425"/>
            <a:ext cx="8520599" cy="1300800"/>
          </a:xfrm>
          <a:prstGeom prst="rect">
            <a:avLst/>
          </a:prstGeom>
          <a:noFill/>
          <a:ln>
            <a:noFill/>
          </a:ln>
        </p:spPr>
        <p:txBody>
          <a:bodyPr lIns="91425" tIns="91425" rIns="91425" bIns="91425" anchor="t" anchorCtr="0"/>
          <a:lstStyle>
            <a:lvl1pPr algn="ctr" rtl="0">
              <a:spcBef>
                <a:spcPts val="0"/>
              </a:spcBef>
              <a:defRPr/>
            </a:lvl1pPr>
            <a:lvl2pPr algn="ctr" rtl="0">
              <a:spcBef>
                <a:spcPts val="0"/>
              </a:spcBef>
              <a:defRPr/>
            </a:lvl2pPr>
            <a:lvl3pPr algn="ctr" rtl="0">
              <a:spcBef>
                <a:spcPts val="0"/>
              </a:spcBef>
              <a:defRPr/>
            </a:lvl3pPr>
            <a:lvl4pPr algn="ctr" rtl="0">
              <a:spcBef>
                <a:spcPts val="0"/>
              </a:spcBef>
              <a:defRPr/>
            </a:lvl4pPr>
            <a:lvl5pPr algn="ctr" rtl="0">
              <a:spcBef>
                <a:spcPts val="0"/>
              </a:spcBef>
              <a:defRPr/>
            </a:lvl5pPr>
            <a:lvl6pPr algn="ctr" rtl="0">
              <a:spcBef>
                <a:spcPts val="0"/>
              </a:spcBef>
              <a:defRPr/>
            </a:lvl6pPr>
            <a:lvl7pPr algn="ctr" rtl="0">
              <a:spcBef>
                <a:spcPts val="0"/>
              </a:spcBef>
              <a:defRPr/>
            </a:lvl7pPr>
            <a:lvl8pPr algn="ctr" rtl="0">
              <a:spcBef>
                <a:spcPts val="0"/>
              </a:spcBef>
              <a:defRPr/>
            </a:lvl8pPr>
            <a:lvl9pPr algn="ctr" rtl="0">
              <a:spcBef>
                <a:spcPts val="0"/>
              </a:spcBef>
              <a:defRPr/>
            </a:lvl9pPr>
          </a:lstStyle>
          <a:p>
            <a:endParaRPr/>
          </a:p>
        </p:txBody>
      </p:sp>
      <p:sp>
        <p:nvSpPr>
          <p:cNvPr id="122" name="Shape 122"/>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baseline="0">
                <a:solidFill>
                  <a:srgbClr val="000000"/>
                </a:solidFill>
                <a:latin typeface="Arial"/>
                <a:ea typeface="Arial"/>
                <a:cs typeface="Arial"/>
                <a:sym typeface="Arial"/>
                <a:rtl val="0"/>
              </a:rPr>
              <a:t>‹#›</a:t>
            </a:fld>
            <a:endParaRPr lang="en" sz="1400" b="0" i="0" u="none" strike="noStrike" cap="none" baseline="0">
              <a:solidFill>
                <a:srgbClr val="000000"/>
              </a:solidFill>
              <a:latin typeface="Arial"/>
              <a:ea typeface="Arial"/>
              <a:cs typeface="Arial"/>
              <a:sym typeface="Arial"/>
              <a:rtl val="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5" name="Shape 25"/>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6" name="Shape 26"/>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SzPct val="100000"/>
              <a:defRPr sz="14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27" name="Shape 2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0" name="Shape 30"/>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defRPr sz="2400"/>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33" name="Shape 33"/>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a:endParaRPr/>
          </a:p>
        </p:txBody>
      </p:sp>
      <p:sp>
        <p:nvSpPr>
          <p:cNvPr id="34" name="Shape 3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6227100" cy="4090800"/>
          </a:xfrm>
          <a:prstGeom prst="rect">
            <a:avLst/>
          </a:prstGeom>
        </p:spPr>
        <p:txBody>
          <a:bodyPr lIns="91425" tIns="91425" rIns="91425" bIns="91425" anchor="ctr" anchorCtr="0"/>
          <a:lstStyle>
            <a:lvl1pPr>
              <a:spcBef>
                <a:spcPts val="0"/>
              </a:spcBef>
              <a:buClr>
                <a:schemeClr val="lt1"/>
              </a:buClr>
              <a:buSzPct val="100000"/>
              <a:defRPr sz="4800">
                <a:solidFill>
                  <a:schemeClr val="lt1"/>
                </a:solidFill>
              </a:defRPr>
            </a:lvl1pPr>
            <a:lvl2pPr>
              <a:spcBef>
                <a:spcPts val="0"/>
              </a:spcBef>
              <a:buClr>
                <a:schemeClr val="lt1"/>
              </a:buClr>
              <a:buSzPct val="100000"/>
              <a:defRPr sz="4800">
                <a:solidFill>
                  <a:schemeClr val="lt1"/>
                </a:solidFill>
              </a:defRPr>
            </a:lvl2pPr>
            <a:lvl3pPr>
              <a:spcBef>
                <a:spcPts val="0"/>
              </a:spcBef>
              <a:buClr>
                <a:schemeClr val="lt1"/>
              </a:buClr>
              <a:buSzPct val="100000"/>
              <a:defRPr sz="4800">
                <a:solidFill>
                  <a:schemeClr val="lt1"/>
                </a:solidFill>
              </a:defRPr>
            </a:lvl3pPr>
            <a:lvl4pPr>
              <a:spcBef>
                <a:spcPts val="0"/>
              </a:spcBef>
              <a:buClr>
                <a:schemeClr val="lt1"/>
              </a:buClr>
              <a:buSzPct val="100000"/>
              <a:defRPr sz="4800">
                <a:solidFill>
                  <a:schemeClr val="lt1"/>
                </a:solidFill>
              </a:defRPr>
            </a:lvl4pPr>
            <a:lvl5pPr>
              <a:spcBef>
                <a:spcPts val="0"/>
              </a:spcBef>
              <a:buClr>
                <a:schemeClr val="lt1"/>
              </a:buClr>
              <a:buSzPct val="100000"/>
              <a:defRPr sz="4800">
                <a:solidFill>
                  <a:schemeClr val="lt1"/>
                </a:solidFill>
              </a:defRPr>
            </a:lvl5pPr>
            <a:lvl6pPr>
              <a:spcBef>
                <a:spcPts val="0"/>
              </a:spcBef>
              <a:buClr>
                <a:schemeClr val="lt1"/>
              </a:buClr>
              <a:buSzPct val="100000"/>
              <a:defRPr sz="4800">
                <a:solidFill>
                  <a:schemeClr val="lt1"/>
                </a:solidFill>
              </a:defRPr>
            </a:lvl6pPr>
            <a:lvl7pPr>
              <a:spcBef>
                <a:spcPts val="0"/>
              </a:spcBef>
              <a:buClr>
                <a:schemeClr val="lt1"/>
              </a:buClr>
              <a:buSzPct val="100000"/>
              <a:defRPr sz="4800">
                <a:solidFill>
                  <a:schemeClr val="lt1"/>
                </a:solidFill>
              </a:defRPr>
            </a:lvl7pPr>
            <a:lvl8pPr>
              <a:spcBef>
                <a:spcPts val="0"/>
              </a:spcBef>
              <a:buClr>
                <a:schemeClr val="lt1"/>
              </a:buClr>
              <a:buSzPct val="100000"/>
              <a:defRPr sz="4800">
                <a:solidFill>
                  <a:schemeClr val="lt1"/>
                </a:solidFill>
              </a:defRPr>
            </a:lvl8pPr>
            <a:lvl9pPr>
              <a:spcBef>
                <a:spcPts val="0"/>
              </a:spcBef>
              <a:buClr>
                <a:schemeClr val="lt1"/>
              </a:buClr>
              <a:buSzPct val="100000"/>
              <a:defRPr sz="4800">
                <a:solidFill>
                  <a:schemeClr val="lt1"/>
                </a:solidFill>
              </a:defRPr>
            </a:lvl9pPr>
          </a:lstStyle>
          <a:p>
            <a:endParaRPr/>
          </a:p>
        </p:txBody>
      </p:sp>
      <p:sp>
        <p:nvSpPr>
          <p:cNvPr id="37" name="Shape 3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1" name="Shape 41"/>
          <p:cNvSpPr txBox="1">
            <a:spLocks noGrp="1"/>
          </p:cNvSpPr>
          <p:nvPr>
            <p:ph type="title"/>
          </p:nvPr>
        </p:nvSpPr>
        <p:spPr>
          <a:xfrm>
            <a:off x="265500" y="1081400"/>
            <a:ext cx="4045199" cy="1710300"/>
          </a:xfrm>
          <a:prstGeom prst="rect">
            <a:avLst/>
          </a:prstGeom>
        </p:spPr>
        <p:txBody>
          <a:bodyPr lIns="91425" tIns="91425" rIns="91425" bIns="91425" anchor="b" anchorCtr="0"/>
          <a:lstStyle>
            <a:lvl1pPr algn="ctr">
              <a:spcBef>
                <a:spcPts val="0"/>
              </a:spcBef>
              <a:buSzPct val="100000"/>
              <a:defRPr sz="4200"/>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42" name="Shape 42"/>
          <p:cNvSpPr txBox="1">
            <a:spLocks noGrp="1"/>
          </p:cNvSpPr>
          <p:nvPr>
            <p:ph type="subTitle" idx="1"/>
          </p:nvPr>
        </p:nvSpPr>
        <p:spPr>
          <a:xfrm>
            <a:off x="265500" y="2845200"/>
            <a:ext cx="4045199" cy="1345500"/>
          </a:xfrm>
          <a:prstGeom prst="rect">
            <a:avLst/>
          </a:prstGeom>
        </p:spPr>
        <p:txBody>
          <a:bodyPr lIns="91425" tIns="91425" rIns="91425" bIns="91425" anchor="t" anchorCtr="0"/>
          <a:lstStyle>
            <a:lvl1pPr algn="ctr">
              <a:lnSpc>
                <a:spcPct val="100000"/>
              </a:lnSpc>
              <a:spcBef>
                <a:spcPts val="0"/>
              </a:spcBef>
              <a:spcAft>
                <a:spcPts val="0"/>
              </a:spcAft>
              <a:buClr>
                <a:schemeClr val="dk1"/>
              </a:buClr>
              <a:buSzPct val="100000"/>
              <a:buNone/>
              <a:defRPr sz="2100">
                <a:solidFill>
                  <a:schemeClr val="dk1"/>
                </a:solidFill>
              </a:defRPr>
            </a:lvl1pPr>
            <a:lvl2pPr algn="ctr">
              <a:lnSpc>
                <a:spcPct val="100000"/>
              </a:lnSpc>
              <a:spcBef>
                <a:spcPts val="0"/>
              </a:spcBef>
              <a:spcAft>
                <a:spcPts val="0"/>
              </a:spcAft>
              <a:buClr>
                <a:schemeClr val="dk1"/>
              </a:buClr>
              <a:buSzPct val="100000"/>
              <a:buNone/>
              <a:defRPr sz="2100">
                <a:solidFill>
                  <a:schemeClr val="dk1"/>
                </a:solidFill>
              </a:defRPr>
            </a:lvl2pPr>
            <a:lvl3pPr algn="ctr">
              <a:lnSpc>
                <a:spcPct val="100000"/>
              </a:lnSpc>
              <a:spcBef>
                <a:spcPts val="0"/>
              </a:spcBef>
              <a:spcAft>
                <a:spcPts val="0"/>
              </a:spcAft>
              <a:buClr>
                <a:schemeClr val="dk1"/>
              </a:buClr>
              <a:buSzPct val="100000"/>
              <a:buNone/>
              <a:defRPr sz="2100">
                <a:solidFill>
                  <a:schemeClr val="dk1"/>
                </a:solidFill>
              </a:defRPr>
            </a:lvl3pPr>
            <a:lvl4pPr algn="ctr">
              <a:lnSpc>
                <a:spcPct val="100000"/>
              </a:lnSpc>
              <a:spcBef>
                <a:spcPts val="0"/>
              </a:spcBef>
              <a:spcAft>
                <a:spcPts val="0"/>
              </a:spcAft>
              <a:buClr>
                <a:schemeClr val="dk1"/>
              </a:buClr>
              <a:buSzPct val="100000"/>
              <a:buNone/>
              <a:defRPr sz="2100">
                <a:solidFill>
                  <a:schemeClr val="dk1"/>
                </a:solidFill>
              </a:defRPr>
            </a:lvl4pPr>
            <a:lvl5pPr algn="ctr">
              <a:lnSpc>
                <a:spcPct val="100000"/>
              </a:lnSpc>
              <a:spcBef>
                <a:spcPts val="0"/>
              </a:spcBef>
              <a:spcAft>
                <a:spcPts val="0"/>
              </a:spcAft>
              <a:buClr>
                <a:schemeClr val="dk1"/>
              </a:buClr>
              <a:buSzPct val="100000"/>
              <a:buNone/>
              <a:defRPr sz="2100">
                <a:solidFill>
                  <a:schemeClr val="dk1"/>
                </a:solidFill>
              </a:defRPr>
            </a:lvl5pPr>
            <a:lvl6pPr algn="ctr">
              <a:lnSpc>
                <a:spcPct val="100000"/>
              </a:lnSpc>
              <a:spcBef>
                <a:spcPts val="0"/>
              </a:spcBef>
              <a:spcAft>
                <a:spcPts val="0"/>
              </a:spcAft>
              <a:buClr>
                <a:schemeClr val="dk1"/>
              </a:buClr>
              <a:buSzPct val="100000"/>
              <a:buNone/>
              <a:defRPr sz="2100">
                <a:solidFill>
                  <a:schemeClr val="dk1"/>
                </a:solidFill>
              </a:defRPr>
            </a:lvl6pPr>
            <a:lvl7pPr algn="ctr">
              <a:lnSpc>
                <a:spcPct val="100000"/>
              </a:lnSpc>
              <a:spcBef>
                <a:spcPts val="0"/>
              </a:spcBef>
              <a:spcAft>
                <a:spcPts val="0"/>
              </a:spcAft>
              <a:buClr>
                <a:schemeClr val="dk1"/>
              </a:buClr>
              <a:buSzPct val="100000"/>
              <a:buNone/>
              <a:defRPr sz="2100">
                <a:solidFill>
                  <a:schemeClr val="dk1"/>
                </a:solidFill>
              </a:defRPr>
            </a:lvl7pPr>
            <a:lvl8pPr algn="ctr">
              <a:lnSpc>
                <a:spcPct val="100000"/>
              </a:lnSpc>
              <a:spcBef>
                <a:spcPts val="0"/>
              </a:spcBef>
              <a:spcAft>
                <a:spcPts val="0"/>
              </a:spcAft>
              <a:buClr>
                <a:schemeClr val="dk1"/>
              </a:buClr>
              <a:buSzPct val="100000"/>
              <a:buNone/>
              <a:defRPr sz="2100">
                <a:solidFill>
                  <a:schemeClr val="dk1"/>
                </a:solidFill>
              </a:defRPr>
            </a:lvl8pPr>
            <a:lvl9pPr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3" name="Shape 43"/>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chemeClr val="lt1"/>
              </a:buClr>
              <a:defRPr>
                <a:solidFill>
                  <a:schemeClr val="lt1"/>
                </a:solidFill>
              </a:defRPr>
            </a:lvl1pPr>
            <a:lvl2pPr>
              <a:spcBef>
                <a:spcPts val="0"/>
              </a:spcBef>
              <a:buClr>
                <a:schemeClr val="lt1"/>
              </a:buClr>
              <a:defRPr>
                <a:solidFill>
                  <a:schemeClr val="lt1"/>
                </a:solidFill>
              </a:defRPr>
            </a:lvl2pPr>
            <a:lvl3pPr>
              <a:spcBef>
                <a:spcPts val="0"/>
              </a:spcBef>
              <a:buClr>
                <a:schemeClr val="lt1"/>
              </a:buClr>
              <a:defRPr>
                <a:solidFill>
                  <a:schemeClr val="lt1"/>
                </a:solidFill>
              </a:defRPr>
            </a:lvl3pPr>
            <a:lvl4pPr>
              <a:spcBef>
                <a:spcPts val="0"/>
              </a:spcBef>
              <a:buClr>
                <a:schemeClr val="lt1"/>
              </a:buClr>
              <a:defRPr>
                <a:solidFill>
                  <a:schemeClr val="lt1"/>
                </a:solidFill>
              </a:defRPr>
            </a:lvl4pPr>
            <a:lvl5pPr>
              <a:spcBef>
                <a:spcPts val="0"/>
              </a:spcBef>
              <a:buClr>
                <a:schemeClr val="lt1"/>
              </a:buClr>
              <a:defRPr>
                <a:solidFill>
                  <a:schemeClr val="lt1"/>
                </a:solidFill>
              </a:defRPr>
            </a:lvl5pPr>
            <a:lvl6pPr>
              <a:spcBef>
                <a:spcPts val="0"/>
              </a:spcBef>
              <a:buClr>
                <a:schemeClr val="lt1"/>
              </a:buClr>
              <a:defRPr>
                <a:solidFill>
                  <a:schemeClr val="lt1"/>
                </a:solidFill>
              </a:defRPr>
            </a:lvl6pPr>
            <a:lvl7pPr>
              <a:spcBef>
                <a:spcPts val="0"/>
              </a:spcBef>
              <a:buClr>
                <a:schemeClr val="lt1"/>
              </a:buClr>
              <a:defRPr>
                <a:solidFill>
                  <a:schemeClr val="lt1"/>
                </a:solidFill>
              </a:defRPr>
            </a:lvl7pPr>
            <a:lvl8pPr>
              <a:spcBef>
                <a:spcPts val="0"/>
              </a:spcBef>
              <a:buClr>
                <a:schemeClr val="lt1"/>
              </a:buClr>
              <a:defRPr>
                <a:solidFill>
                  <a:schemeClr val="lt1"/>
                </a:solidFill>
              </a:defRPr>
            </a:lvl8pPr>
            <a:lvl9pPr>
              <a:spcBef>
                <a:spcPts val="0"/>
              </a:spcBef>
              <a:buClr>
                <a:schemeClr val="lt1"/>
              </a:buClr>
              <a:defRPr>
                <a:solidFill>
                  <a:schemeClr val="lt1"/>
                </a:solidFill>
              </a:defRPr>
            </a:lvl9pPr>
          </a:lstStyle>
          <a:p>
            <a:endParaRPr/>
          </a:p>
        </p:txBody>
      </p:sp>
      <p:sp>
        <p:nvSpPr>
          <p:cNvPr id="44" name="Shape 44"/>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7" name="Shape 47"/>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Font typeface="Oswald"/>
              <a:buNone/>
              <a:defRPr sz="3000">
                <a:solidFill>
                  <a:schemeClr val="dk1"/>
                </a:solidFill>
                <a:latin typeface="Oswald"/>
                <a:ea typeface="Oswald"/>
                <a:cs typeface="Oswald"/>
                <a:sym typeface="Oswald"/>
              </a:defRPr>
            </a:lvl1pPr>
            <a:lvl2pPr>
              <a:spcBef>
                <a:spcPts val="0"/>
              </a:spcBef>
              <a:buClr>
                <a:schemeClr val="dk1"/>
              </a:buClr>
              <a:buSzPct val="100000"/>
              <a:buFont typeface="Oswald"/>
              <a:buNone/>
              <a:defRPr sz="3000">
                <a:solidFill>
                  <a:schemeClr val="dk1"/>
                </a:solidFill>
                <a:latin typeface="Oswald"/>
                <a:ea typeface="Oswald"/>
                <a:cs typeface="Oswald"/>
                <a:sym typeface="Oswald"/>
              </a:defRPr>
            </a:lvl2pPr>
            <a:lvl3pPr>
              <a:spcBef>
                <a:spcPts val="0"/>
              </a:spcBef>
              <a:buClr>
                <a:schemeClr val="dk1"/>
              </a:buClr>
              <a:buSzPct val="100000"/>
              <a:buFont typeface="Oswald"/>
              <a:buNone/>
              <a:defRPr sz="3000">
                <a:solidFill>
                  <a:schemeClr val="dk1"/>
                </a:solidFill>
                <a:latin typeface="Oswald"/>
                <a:ea typeface="Oswald"/>
                <a:cs typeface="Oswald"/>
                <a:sym typeface="Oswald"/>
              </a:defRPr>
            </a:lvl3pPr>
            <a:lvl4pPr>
              <a:spcBef>
                <a:spcPts val="0"/>
              </a:spcBef>
              <a:buClr>
                <a:schemeClr val="dk1"/>
              </a:buClr>
              <a:buSzPct val="100000"/>
              <a:buFont typeface="Oswald"/>
              <a:buNone/>
              <a:defRPr sz="3000">
                <a:solidFill>
                  <a:schemeClr val="dk1"/>
                </a:solidFill>
                <a:latin typeface="Oswald"/>
                <a:ea typeface="Oswald"/>
                <a:cs typeface="Oswald"/>
                <a:sym typeface="Oswald"/>
              </a:defRPr>
            </a:lvl4pPr>
            <a:lvl5pPr>
              <a:spcBef>
                <a:spcPts val="0"/>
              </a:spcBef>
              <a:buClr>
                <a:schemeClr val="dk1"/>
              </a:buClr>
              <a:buSzPct val="100000"/>
              <a:buFont typeface="Oswald"/>
              <a:buNone/>
              <a:defRPr sz="3000">
                <a:solidFill>
                  <a:schemeClr val="dk1"/>
                </a:solidFill>
                <a:latin typeface="Oswald"/>
                <a:ea typeface="Oswald"/>
                <a:cs typeface="Oswald"/>
                <a:sym typeface="Oswald"/>
              </a:defRPr>
            </a:lvl5pPr>
            <a:lvl6pPr>
              <a:spcBef>
                <a:spcPts val="0"/>
              </a:spcBef>
              <a:buClr>
                <a:schemeClr val="dk1"/>
              </a:buClr>
              <a:buSzPct val="100000"/>
              <a:buFont typeface="Oswald"/>
              <a:buNone/>
              <a:defRPr sz="3000">
                <a:solidFill>
                  <a:schemeClr val="dk1"/>
                </a:solidFill>
                <a:latin typeface="Oswald"/>
                <a:ea typeface="Oswald"/>
                <a:cs typeface="Oswald"/>
                <a:sym typeface="Oswald"/>
              </a:defRPr>
            </a:lvl6pPr>
            <a:lvl7pPr>
              <a:spcBef>
                <a:spcPts val="0"/>
              </a:spcBef>
              <a:buClr>
                <a:schemeClr val="dk1"/>
              </a:buClr>
              <a:buSzPct val="100000"/>
              <a:buFont typeface="Oswald"/>
              <a:buNone/>
              <a:defRPr sz="3000">
                <a:solidFill>
                  <a:schemeClr val="dk1"/>
                </a:solidFill>
                <a:latin typeface="Oswald"/>
                <a:ea typeface="Oswald"/>
                <a:cs typeface="Oswald"/>
                <a:sym typeface="Oswald"/>
              </a:defRPr>
            </a:lvl7pPr>
            <a:lvl8pPr>
              <a:spcBef>
                <a:spcPts val="0"/>
              </a:spcBef>
              <a:buClr>
                <a:schemeClr val="dk1"/>
              </a:buClr>
              <a:buSzPct val="100000"/>
              <a:buFont typeface="Oswald"/>
              <a:buNone/>
              <a:defRPr sz="3000">
                <a:solidFill>
                  <a:schemeClr val="dk1"/>
                </a:solidFill>
                <a:latin typeface="Oswald"/>
                <a:ea typeface="Oswald"/>
                <a:cs typeface="Oswald"/>
                <a:sym typeface="Oswald"/>
              </a:defRPr>
            </a:lvl8pPr>
            <a:lvl9pPr>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7" name="Shape 7"/>
          <p:cNvSpPr txBox="1">
            <a:spLocks noGrp="1"/>
          </p:cNvSpPr>
          <p:nvPr>
            <p:ph type="sldNum" idx="12"/>
          </p:nvPr>
        </p:nvSpPr>
        <p:spPr>
          <a:xfrm>
            <a:off x="8490250" y="4681009"/>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Oswald"/>
              <a:buNone/>
              <a:defRPr sz="3000" b="0" i="0" u="none" strike="noStrike" cap="none" baseline="0">
                <a:solidFill>
                  <a:schemeClr val="dk1"/>
                </a:solidFill>
                <a:latin typeface="Oswald"/>
                <a:ea typeface="Oswald"/>
                <a:cs typeface="Oswald"/>
                <a:sym typeface="Oswald"/>
                <a:rtl val="0"/>
              </a:defRPr>
            </a:lvl1pPr>
            <a:lvl2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2pPr>
            <a:lvl3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3pPr>
            <a:lvl4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4pPr>
            <a:lvl5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5pPr>
            <a:lvl6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6pPr>
            <a:lvl7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7pPr>
            <a:lvl8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8pPr>
            <a:lvl9pPr marL="0" marR="0" indent="0" algn="l" rtl="0">
              <a:spcBef>
                <a:spcPts val="0"/>
              </a:spcBef>
              <a:buClr>
                <a:schemeClr val="dk1"/>
              </a:buClr>
              <a:buFont typeface="Oswald"/>
              <a:buNone/>
              <a:defRPr sz="3000" b="0" i="0" u="none" strike="noStrike" cap="none" baseline="0">
                <a:solidFill>
                  <a:schemeClr val="dk1"/>
                </a:solidFill>
                <a:latin typeface="Oswald"/>
                <a:ea typeface="Oswald"/>
                <a:cs typeface="Oswald"/>
                <a:sym typeface="Oswald"/>
              </a:defRPr>
            </a:lvl9pPr>
          </a:lstStyle>
          <a:p>
            <a:endParaRPr/>
          </a:p>
        </p:txBody>
      </p:sp>
      <p:sp>
        <p:nvSpPr>
          <p:cNvPr id="75" name="Shape 75"/>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indent="0" algn="l" rtl="0">
              <a:lnSpc>
                <a:spcPct val="115000"/>
              </a:lnSpc>
              <a:spcBef>
                <a:spcPts val="0"/>
              </a:spcBef>
              <a:spcAft>
                <a:spcPts val="1600"/>
              </a:spcAft>
              <a:buClr>
                <a:schemeClr val="accent3"/>
              </a:buClr>
              <a:buFont typeface="Average"/>
              <a:buNone/>
              <a:defRPr sz="1800" b="0" i="0" u="none" strike="noStrike" cap="none" baseline="0">
                <a:solidFill>
                  <a:schemeClr val="accent3"/>
                </a:solidFill>
                <a:latin typeface="Average"/>
                <a:ea typeface="Average"/>
                <a:cs typeface="Average"/>
                <a:sym typeface="Average"/>
                <a:rtl val="0"/>
              </a:defRPr>
            </a:lvl1pPr>
            <a:lvl2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2pPr>
            <a:lvl3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3pPr>
            <a:lvl4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4pPr>
            <a:lvl5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5pPr>
            <a:lvl6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6pPr>
            <a:lvl7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7pPr>
            <a:lvl8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8pPr>
            <a:lvl9pPr marL="0" marR="0" indent="0" algn="l" rtl="0">
              <a:lnSpc>
                <a:spcPct val="115000"/>
              </a:lnSpc>
              <a:spcBef>
                <a:spcPts val="0"/>
              </a:spcBef>
              <a:spcAft>
                <a:spcPts val="1600"/>
              </a:spcAft>
              <a:buClr>
                <a:schemeClr val="accent3"/>
              </a:buClr>
              <a:buFont typeface="Average"/>
              <a:buNone/>
              <a:defRPr sz="1400" b="0" i="0" u="none" strike="noStrike" cap="none" baseline="0">
                <a:solidFill>
                  <a:schemeClr val="accent3"/>
                </a:solidFill>
                <a:latin typeface="Average"/>
                <a:ea typeface="Average"/>
                <a:cs typeface="Average"/>
                <a:sym typeface="Average"/>
                <a:rtl val="0"/>
              </a:defRPr>
            </a:lvl9pPr>
          </a:lstStyle>
          <a:p>
            <a:endParaRPr/>
          </a:p>
        </p:txBody>
      </p:sp>
      <p:sp>
        <p:nvSpPr>
          <p:cNvPr id="76" name="Shape 7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accent3"/>
              </a:buClr>
              <a:buSzPct val="25000"/>
              <a:buFont typeface="Average"/>
              <a:buNone/>
            </a:pPr>
            <a:fld id="{00000000-1234-1234-1234-123412341234}" type="slidenum">
              <a:rPr lang="en" sz="1000" b="0" i="0" u="none" strike="noStrike" cap="none" baseline="0">
                <a:solidFill>
                  <a:schemeClr val="accent3"/>
                </a:solidFill>
                <a:latin typeface="Average"/>
                <a:ea typeface="Average"/>
                <a:cs typeface="Average"/>
                <a:sym typeface="Average"/>
                <a:rtl val="0"/>
              </a:rPr>
              <a:t>‹#›</a:t>
            </a:fld>
            <a:endParaRPr lang="en" sz="1000" b="0" i="0" u="none" strike="noStrike" cap="none" baseline="0">
              <a:solidFill>
                <a:schemeClr val="accent3"/>
              </a:solidFill>
              <a:latin typeface="Average"/>
              <a:ea typeface="Average"/>
              <a:cs typeface="Average"/>
              <a:sym typeface="Average"/>
              <a:rtl val="0"/>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courrierinternational.com/article/2014/09/16/la-mediterranee-cimetiere-des-migrants-clandestins" TargetMode="Externa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courrierinternational.com/article/2014/09/16/la-mediterranee-cimetiere-des-migrants-clandestins" TargetMode="External"/><Relationship Id="rId5"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671257" y="990800"/>
            <a:ext cx="7801500" cy="1730099"/>
          </a:xfrm>
          <a:prstGeom prst="rect">
            <a:avLst/>
          </a:prstGeom>
          <a:noFill/>
          <a:ln>
            <a:noFill/>
          </a:ln>
        </p:spPr>
        <p:txBody>
          <a:bodyPr lIns="91425" tIns="45700" rIns="91425" bIns="45700" anchor="ctr" anchorCtr="0">
            <a:noAutofit/>
          </a:bodyPr>
          <a:lstStyle/>
          <a:p>
            <a:r>
              <a:rPr lang="fr-FR" sz="4000" b="1" dirty="0" smtClean="0"/>
              <a:t>Enseigner l’immigration à travers le dessin de presse</a:t>
            </a:r>
            <a:endParaRPr lang="fr-FR" sz="4000" dirty="0">
              <a:effectLst/>
            </a:endParaRPr>
          </a:p>
        </p:txBody>
      </p:sp>
      <p:sp>
        <p:nvSpPr>
          <p:cNvPr id="2" name="TextBox 1"/>
          <p:cNvSpPr txBox="1"/>
          <p:nvPr/>
        </p:nvSpPr>
        <p:spPr>
          <a:xfrm>
            <a:off x="1168400" y="3505200"/>
            <a:ext cx="6841067" cy="966418"/>
          </a:xfrm>
          <a:prstGeom prst="rect">
            <a:avLst/>
          </a:prstGeom>
          <a:noFill/>
        </p:spPr>
        <p:txBody>
          <a:bodyPr wrap="square" rtlCol="0">
            <a:spAutoFit/>
          </a:bodyPr>
          <a:lstStyle/>
          <a:p>
            <a:pPr algn="ctr">
              <a:lnSpc>
                <a:spcPct val="120000"/>
              </a:lnSpc>
            </a:pPr>
            <a:r>
              <a:rPr lang="en-US" sz="2400" dirty="0" smtClean="0">
                <a:solidFill>
                  <a:schemeClr val="accent3">
                    <a:lumMod val="20000"/>
                    <a:lumOff val="80000"/>
                  </a:schemeClr>
                </a:solidFill>
              </a:rPr>
              <a:t>Heidi Holst-Knudsen</a:t>
            </a:r>
          </a:p>
          <a:p>
            <a:pPr algn="ctr">
              <a:lnSpc>
                <a:spcPct val="120000"/>
              </a:lnSpc>
            </a:pPr>
            <a:r>
              <a:rPr lang="en-US" sz="2400" dirty="0" smtClean="0">
                <a:solidFill>
                  <a:schemeClr val="accent3">
                    <a:lumMod val="20000"/>
                    <a:lumOff val="80000"/>
                  </a:schemeClr>
                </a:solidFill>
              </a:rPr>
              <a:t>Columbia University</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3">
            <a:alphaModFix/>
          </a:blip>
          <a:srcRect l="1200" t="2722" r="1587" b="3350"/>
          <a:stretch/>
        </p:blipFill>
        <p:spPr>
          <a:xfrm>
            <a:off x="270934" y="152400"/>
            <a:ext cx="4663116" cy="3626624"/>
          </a:xfrm>
          <a:prstGeom prst="rect">
            <a:avLst/>
          </a:prstGeom>
          <a:noFill/>
          <a:ln w="38100" cap="sq" cmpd="sng">
            <a:solidFill>
              <a:srgbClr val="000000"/>
            </a:solidFill>
            <a:prstDash val="solid"/>
            <a:miter/>
            <a:headEnd type="none" w="med" len="med"/>
            <a:tailEnd type="none" w="med" len="med"/>
          </a:ln>
        </p:spPr>
      </p:pic>
      <p:sp>
        <p:nvSpPr>
          <p:cNvPr id="171" name="Shape 171"/>
          <p:cNvSpPr/>
          <p:nvPr/>
        </p:nvSpPr>
        <p:spPr>
          <a:xfrm>
            <a:off x="409650" y="3948357"/>
            <a:ext cx="8324699" cy="1059598"/>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spcAft>
                <a:spcPts val="0"/>
              </a:spcAft>
              <a:buClr>
                <a:srgbClr val="BBE0E3"/>
              </a:buClr>
              <a:buSzPct val="25000"/>
              <a:buFont typeface="Arial Narrow"/>
              <a:buNone/>
            </a:pPr>
            <a:r>
              <a:rPr lang="en" sz="2400" b="0" i="0" u="none" strike="noStrike" cap="none" baseline="0" dirty="0" smtClean="0">
                <a:solidFill>
                  <a:srgbClr val="BBE0E3"/>
                </a:solidFill>
                <a:latin typeface="Arial Narrow"/>
                <a:ea typeface="Arial Narrow"/>
                <a:cs typeface="Arial Narrow"/>
                <a:sym typeface="Arial Narrow"/>
                <a:rtl val="0"/>
              </a:rPr>
              <a:t>Quel</a:t>
            </a:r>
            <a:r>
              <a:rPr lang="en-US" sz="2400" b="0" i="0" u="none" strike="noStrike" cap="none" baseline="0" dirty="0" smtClean="0">
                <a:solidFill>
                  <a:srgbClr val="BBE0E3"/>
                </a:solidFill>
                <a:latin typeface="Arial Narrow"/>
                <a:ea typeface="Arial Narrow"/>
                <a:cs typeface="Arial Narrow"/>
                <a:sym typeface="Arial Narrow"/>
                <a:rtl val="0"/>
              </a:rPr>
              <a:t>le</a:t>
            </a:r>
            <a:r>
              <a:rPr lang="en" sz="2400" b="0" i="0" u="none" strike="noStrike" cap="none" baseline="0" dirty="0" smtClean="0">
                <a:solidFill>
                  <a:srgbClr val="BBE0E3"/>
                </a:solidFill>
                <a:latin typeface="Arial Narrow"/>
                <a:ea typeface="Arial Narrow"/>
                <a:cs typeface="Arial Narrow"/>
                <a:sym typeface="Arial Narrow"/>
                <a:rtl val="0"/>
              </a:rPr>
              <a:t> </a:t>
            </a:r>
            <a:r>
              <a:rPr lang="en" sz="2400" b="0" i="0" u="none" strike="noStrike" cap="none" baseline="0" dirty="0">
                <a:solidFill>
                  <a:srgbClr val="BBE0E3"/>
                </a:solidFill>
                <a:latin typeface="Arial Narrow"/>
                <a:ea typeface="Arial Narrow"/>
                <a:cs typeface="Arial Narrow"/>
                <a:sym typeface="Arial Narrow"/>
                <a:rtl val="0"/>
              </a:rPr>
              <a:t>est </a:t>
            </a:r>
            <a:r>
              <a:rPr lang="en-US" sz="2400" b="0" i="0" u="none" strike="noStrike" cap="none" baseline="0" dirty="0" smtClean="0">
                <a:solidFill>
                  <a:srgbClr val="BBE0E3"/>
                </a:solidFill>
                <a:latin typeface="Arial Narrow"/>
                <a:ea typeface="Arial Narrow"/>
                <a:cs typeface="Arial Narrow"/>
                <a:sym typeface="Arial Narrow"/>
                <a:rtl val="0"/>
              </a:rPr>
              <a:t>la </a:t>
            </a:r>
            <a:r>
              <a:rPr lang="fr-FR" sz="2400" b="0" i="0" u="none" strike="noStrike" cap="none" baseline="0" dirty="0" smtClean="0">
                <a:solidFill>
                  <a:srgbClr val="BBE0E3"/>
                </a:solidFill>
                <a:latin typeface="Arial Narrow"/>
                <a:ea typeface="Arial Narrow"/>
                <a:cs typeface="Arial Narrow"/>
                <a:sym typeface="Arial Narrow"/>
                <a:rtl val="0"/>
              </a:rPr>
              <a:t>fonction</a:t>
            </a:r>
            <a:r>
              <a:rPr lang="en-US" sz="2400" b="0" i="0" u="none" strike="noStrike" cap="none" baseline="0" dirty="0" smtClean="0">
                <a:solidFill>
                  <a:srgbClr val="BBE0E3"/>
                </a:solidFill>
                <a:latin typeface="Arial Narrow"/>
                <a:ea typeface="Arial Narrow"/>
                <a:cs typeface="Arial Narrow"/>
                <a:sym typeface="Arial Narrow"/>
                <a:rtl val="0"/>
              </a:rPr>
              <a:t> </a:t>
            </a:r>
            <a:r>
              <a:rPr lang="en" sz="2400" b="0" i="0" u="none" strike="noStrike" cap="none" baseline="0" dirty="0" smtClean="0">
                <a:solidFill>
                  <a:srgbClr val="BBE0E3"/>
                </a:solidFill>
                <a:latin typeface="Arial Narrow"/>
                <a:ea typeface="Arial Narrow"/>
                <a:cs typeface="Arial Narrow"/>
                <a:sym typeface="Arial Narrow"/>
                <a:rtl val="0"/>
              </a:rPr>
              <a:t>du </a:t>
            </a:r>
            <a:r>
              <a:rPr lang="en" sz="2400" b="0" i="0" u="none" strike="noStrike" cap="none" baseline="0" dirty="0">
                <a:solidFill>
                  <a:srgbClr val="BBE0E3"/>
                </a:solidFill>
                <a:latin typeface="Arial Narrow"/>
                <a:ea typeface="Arial Narrow"/>
                <a:cs typeface="Arial Narrow"/>
                <a:sym typeface="Arial Narrow"/>
                <a:rtl val="0"/>
              </a:rPr>
              <a:t>rire ? Pourquoi le rire fait-il partie intégrante de la plupart des dessins de presse ?</a:t>
            </a:r>
          </a:p>
        </p:txBody>
      </p:sp>
      <p:pic>
        <p:nvPicPr>
          <p:cNvPr id="172" name="Shape 172"/>
          <p:cNvPicPr preferRelativeResize="0"/>
          <p:nvPr/>
        </p:nvPicPr>
        <p:blipFill rotWithShape="1">
          <a:blip r:embed="rId4">
            <a:alphaModFix/>
          </a:blip>
          <a:srcRect l="3183" r="5197" b="4851"/>
          <a:stretch/>
        </p:blipFill>
        <p:spPr>
          <a:xfrm>
            <a:off x="5384799" y="152400"/>
            <a:ext cx="3081867" cy="3626624"/>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326678" y="3086099"/>
            <a:ext cx="8371876" cy="221953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BE0E3"/>
              </a:buClr>
              <a:buSzPct val="25000"/>
              <a:buFont typeface="Arial Narrow"/>
              <a:buNone/>
            </a:pPr>
            <a:r>
              <a:rPr lang="en" sz="2400" b="0" i="0" u="none" strike="noStrike" cap="none" baseline="0" dirty="0">
                <a:solidFill>
                  <a:srgbClr val="BBE0E3"/>
                </a:solidFill>
                <a:latin typeface="Arial Narrow"/>
                <a:ea typeface="Arial Narrow"/>
                <a:cs typeface="Arial Narrow"/>
                <a:sym typeface="Arial Narrow"/>
                <a:rtl val="0"/>
              </a:rPr>
              <a:t>Quelle est la différence entre faire rire et faire </a:t>
            </a:r>
            <a:r>
              <a:rPr lang="en" sz="2400" b="0" i="0" u="none" strike="noStrike" cap="none" baseline="0" dirty="0" smtClean="0">
                <a:solidFill>
                  <a:srgbClr val="BBE0E3"/>
                </a:solidFill>
                <a:latin typeface="Arial Narrow"/>
                <a:ea typeface="Arial Narrow"/>
                <a:cs typeface="Arial Narrow"/>
                <a:sym typeface="Arial Narrow"/>
                <a:rtl val="0"/>
              </a:rPr>
              <a:t>ricaner?</a:t>
            </a:r>
            <a:endParaRPr lang="en" sz="2400" b="0" i="0" u="none" strike="noStrike" cap="none" baseline="0" dirty="0">
              <a:solidFill>
                <a:srgbClr val="BBE0E3"/>
              </a:solidFill>
              <a:latin typeface="Arial Narrow"/>
              <a:ea typeface="Arial Narrow"/>
              <a:cs typeface="Arial Narrow"/>
              <a:sym typeface="Arial Narrow"/>
              <a:rtl val="0"/>
            </a:endParaRPr>
          </a:p>
          <a:p>
            <a:pPr marL="0" marR="0" lvl="0" indent="0" algn="l" rtl="0">
              <a:lnSpc>
                <a:spcPct val="100000"/>
              </a:lnSpc>
              <a:spcBef>
                <a:spcPts val="0"/>
              </a:spcBef>
              <a:spcAft>
                <a:spcPts val="0"/>
              </a:spcAft>
              <a:buClr>
                <a:srgbClr val="000000"/>
              </a:buClr>
              <a:buFont typeface="Arial"/>
              <a:buNone/>
            </a:pPr>
            <a:endParaRPr sz="800" b="0" i="0" u="none" strike="noStrike" cap="none" baseline="0" dirty="0">
              <a:solidFill>
                <a:srgbClr val="BBE0E3"/>
              </a:solidFill>
              <a:latin typeface="Arial Narrow"/>
              <a:ea typeface="Arial Narrow"/>
              <a:cs typeface="Arial Narrow"/>
              <a:sym typeface="Arial Narrow"/>
              <a:rtl val="0"/>
            </a:endParaRPr>
          </a:p>
          <a:p>
            <a:pPr marL="0" marR="0" lvl="0" indent="0" algn="l" rtl="0">
              <a:lnSpc>
                <a:spcPct val="100000"/>
              </a:lnSpc>
              <a:spcBef>
                <a:spcPts val="0"/>
              </a:spcBef>
              <a:spcAft>
                <a:spcPts val="0"/>
              </a:spcAft>
              <a:buClr>
                <a:srgbClr val="BBE0E3"/>
              </a:buClr>
              <a:buSzPct val="25000"/>
              <a:buFont typeface="Arial Narrow"/>
              <a:buNone/>
            </a:pPr>
            <a:r>
              <a:rPr lang="fr-FR" sz="2400" dirty="0" smtClean="0">
                <a:solidFill>
                  <a:srgbClr val="BBE0E3"/>
                </a:solidFill>
                <a:latin typeface="Arial Narrow"/>
                <a:ea typeface="Arial Narrow"/>
                <a:cs typeface="Arial Narrow"/>
                <a:sym typeface="Arial Narrow"/>
              </a:rPr>
              <a:t>À votre avis</a:t>
            </a:r>
            <a:r>
              <a:rPr lang="en-US" sz="2400" dirty="0" smtClean="0">
                <a:solidFill>
                  <a:srgbClr val="BBE0E3"/>
                </a:solidFill>
                <a:latin typeface="Arial Narrow"/>
                <a:ea typeface="Arial Narrow"/>
                <a:cs typeface="Arial Narrow"/>
                <a:sym typeface="Arial Narrow"/>
              </a:rPr>
              <a:t>, q</a:t>
            </a:r>
            <a:r>
              <a:rPr lang="en" sz="2400" b="0" i="0" u="none" strike="noStrike" cap="none" baseline="0" dirty="0" smtClean="0">
                <a:solidFill>
                  <a:srgbClr val="BBE0E3"/>
                </a:solidFill>
                <a:latin typeface="Arial Narrow"/>
                <a:ea typeface="Arial Narrow"/>
                <a:cs typeface="Arial Narrow"/>
                <a:sym typeface="Arial Narrow"/>
                <a:rtl val="0"/>
              </a:rPr>
              <a:t>uelle </a:t>
            </a:r>
            <a:r>
              <a:rPr lang="en" sz="2400" b="0" i="0" u="none" strike="noStrike" cap="none" baseline="0" dirty="0">
                <a:solidFill>
                  <a:srgbClr val="BBE0E3"/>
                </a:solidFill>
                <a:latin typeface="Arial Narrow"/>
                <a:ea typeface="Arial Narrow"/>
                <a:cs typeface="Arial Narrow"/>
                <a:sym typeface="Arial Narrow"/>
                <a:rtl val="0"/>
              </a:rPr>
              <a:t>sorte de rire le dessin de presse cherche-t-il à susciter le plus souvent ? Pourquoi ?</a:t>
            </a:r>
          </a:p>
          <a:p>
            <a:pPr marL="0" marR="0" lvl="0" indent="0" algn="l" rtl="0">
              <a:lnSpc>
                <a:spcPct val="100000"/>
              </a:lnSpc>
              <a:spcBef>
                <a:spcPts val="0"/>
              </a:spcBef>
              <a:spcAft>
                <a:spcPts val="0"/>
              </a:spcAft>
              <a:buClr>
                <a:srgbClr val="000000"/>
              </a:buClr>
              <a:buFont typeface="Arial"/>
              <a:buNone/>
            </a:pPr>
            <a:endParaRPr sz="800" b="0" i="0" u="none" strike="noStrike" cap="none" baseline="0" dirty="0">
              <a:solidFill>
                <a:srgbClr val="BBE0E3"/>
              </a:solidFill>
              <a:latin typeface="Arial Narrow"/>
              <a:ea typeface="Arial Narrow"/>
              <a:cs typeface="Arial Narrow"/>
              <a:sym typeface="Arial Narrow"/>
              <a:rtl val="0"/>
            </a:endParaRPr>
          </a:p>
          <a:p>
            <a:pPr marL="0" marR="0" lvl="0" indent="0" algn="l" rtl="0">
              <a:lnSpc>
                <a:spcPct val="100000"/>
              </a:lnSpc>
              <a:spcBef>
                <a:spcPts val="0"/>
              </a:spcBef>
              <a:spcAft>
                <a:spcPts val="0"/>
              </a:spcAft>
              <a:buClr>
                <a:srgbClr val="BBE0E3"/>
              </a:buClr>
              <a:buSzPct val="25000"/>
              <a:buFont typeface="Arial Narrow"/>
              <a:buNone/>
            </a:pPr>
            <a:r>
              <a:rPr lang="en" sz="2400" b="0" i="0" u="none" strike="noStrike" cap="none" baseline="0" dirty="0">
                <a:solidFill>
                  <a:srgbClr val="BBE0E3"/>
                </a:solidFill>
                <a:latin typeface="Arial Narrow"/>
                <a:ea typeface="Arial Narrow"/>
                <a:cs typeface="Arial Narrow"/>
                <a:sym typeface="Arial Narrow"/>
                <a:rtl val="0"/>
              </a:rPr>
              <a:t>Quelle sorte de rire est </a:t>
            </a:r>
            <a:r>
              <a:rPr lang="en" sz="2400" b="0" i="0" u="none" strike="noStrike" cap="none" baseline="0" dirty="0" smtClean="0">
                <a:solidFill>
                  <a:srgbClr val="BBE0E3"/>
                </a:solidFill>
                <a:latin typeface="Arial Narrow"/>
                <a:ea typeface="Arial Narrow"/>
                <a:cs typeface="Arial Narrow"/>
                <a:sym typeface="Arial Narrow"/>
                <a:rtl val="0"/>
              </a:rPr>
              <a:t>provoqué</a:t>
            </a:r>
            <a:r>
              <a:rPr lang="en-US" sz="2400" b="0" i="0" u="none" strike="noStrike" cap="none" baseline="0" dirty="0" smtClean="0">
                <a:solidFill>
                  <a:srgbClr val="BBE0E3"/>
                </a:solidFill>
                <a:latin typeface="Arial Narrow"/>
                <a:ea typeface="Arial Narrow"/>
                <a:cs typeface="Arial Narrow"/>
                <a:sym typeface="Arial Narrow"/>
                <a:rtl val="0"/>
              </a:rPr>
              <a:t>e</a:t>
            </a:r>
            <a:r>
              <a:rPr lang="en" sz="2400" b="0" i="0" u="none" strike="noStrike" cap="none" baseline="0" dirty="0" smtClean="0">
                <a:solidFill>
                  <a:srgbClr val="BBE0E3"/>
                </a:solidFill>
                <a:latin typeface="Arial Narrow"/>
                <a:ea typeface="Arial Narrow"/>
                <a:cs typeface="Arial Narrow"/>
                <a:sym typeface="Arial Narrow"/>
                <a:rtl val="0"/>
              </a:rPr>
              <a:t> </a:t>
            </a:r>
            <a:r>
              <a:rPr lang="en" sz="2400" b="0" i="0" u="none" strike="noStrike" cap="none" baseline="0" dirty="0">
                <a:solidFill>
                  <a:srgbClr val="BBE0E3"/>
                </a:solidFill>
                <a:latin typeface="Arial Narrow"/>
                <a:ea typeface="Arial Narrow"/>
                <a:cs typeface="Arial Narrow"/>
                <a:sym typeface="Arial Narrow"/>
                <a:rtl val="0"/>
              </a:rPr>
              <a:t>par </a:t>
            </a:r>
            <a:r>
              <a:rPr lang="en-US" sz="2400" b="0" i="0" u="none" strike="noStrike" cap="none" baseline="0" dirty="0" smtClean="0">
                <a:solidFill>
                  <a:srgbClr val="BBE0E3"/>
                </a:solidFill>
                <a:latin typeface="Arial Narrow"/>
                <a:ea typeface="Arial Narrow"/>
                <a:cs typeface="Arial Narrow"/>
                <a:sym typeface="Arial Narrow"/>
                <a:rtl val="0"/>
              </a:rPr>
              <a:t>c</a:t>
            </a:r>
            <a:r>
              <a:rPr lang="en" sz="2400" b="0" i="0" u="none" strike="noStrike" cap="none" baseline="0" dirty="0" smtClean="0">
                <a:solidFill>
                  <a:srgbClr val="BBE0E3"/>
                </a:solidFill>
                <a:latin typeface="Arial Narrow"/>
                <a:ea typeface="Arial Narrow"/>
                <a:cs typeface="Arial Narrow"/>
                <a:sym typeface="Arial Narrow"/>
                <a:rtl val="0"/>
              </a:rPr>
              <a:t>es </a:t>
            </a:r>
            <a:r>
              <a:rPr lang="en" sz="2400" b="0" i="0" u="none" strike="noStrike" cap="none" baseline="0" dirty="0">
                <a:solidFill>
                  <a:srgbClr val="BBE0E3"/>
                </a:solidFill>
                <a:latin typeface="Arial Narrow"/>
                <a:ea typeface="Arial Narrow"/>
                <a:cs typeface="Arial Narrow"/>
                <a:sym typeface="Arial Narrow"/>
                <a:rtl val="0"/>
              </a:rPr>
              <a:t>deux dessins ?</a:t>
            </a:r>
          </a:p>
        </p:txBody>
      </p:sp>
      <p:pic>
        <p:nvPicPr>
          <p:cNvPr id="178" name="Shape 178"/>
          <p:cNvPicPr preferRelativeResize="0"/>
          <p:nvPr/>
        </p:nvPicPr>
        <p:blipFill rotWithShape="1">
          <a:blip r:embed="rId3">
            <a:alphaModFix/>
          </a:blip>
          <a:srcRect/>
          <a:stretch/>
        </p:blipFill>
        <p:spPr>
          <a:xfrm>
            <a:off x="227422" y="186975"/>
            <a:ext cx="4192177" cy="2899124"/>
          </a:xfrm>
          <a:prstGeom prst="rect">
            <a:avLst/>
          </a:prstGeom>
          <a:noFill/>
          <a:ln w="38100" cap="sq" cmpd="sng">
            <a:solidFill>
              <a:srgbClr val="000000"/>
            </a:solidFill>
            <a:prstDash val="solid"/>
            <a:miter/>
            <a:headEnd type="none" w="med" len="med"/>
            <a:tailEnd type="none" w="med" len="med"/>
          </a:ln>
        </p:spPr>
      </p:pic>
      <p:pic>
        <p:nvPicPr>
          <p:cNvPr id="179" name="Shape 179"/>
          <p:cNvPicPr preferRelativeResize="0"/>
          <p:nvPr/>
        </p:nvPicPr>
        <p:blipFill rotWithShape="1">
          <a:blip r:embed="rId4">
            <a:alphaModFix/>
          </a:blip>
          <a:srcRect/>
          <a:stretch/>
        </p:blipFill>
        <p:spPr>
          <a:xfrm>
            <a:off x="4736312" y="186975"/>
            <a:ext cx="4027503" cy="2899124"/>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3500"/>
            <a:ext cx="9144000" cy="5009456"/>
          </a:xfrm>
          <a:prstGeom prst="rect">
            <a:avLst/>
          </a:prstGeom>
        </p:spPr>
      </p:pic>
    </p:spTree>
    <p:extLst>
      <p:ext uri="{BB962C8B-B14F-4D97-AF65-F5344CB8AC3E}">
        <p14:creationId xmlns:p14="http://schemas.microsoft.com/office/powerpoint/2010/main" val="9391141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a:stretch/>
        </p:blipFill>
        <p:spPr>
          <a:xfrm>
            <a:off x="4539875" y="873450"/>
            <a:ext cx="4221899" cy="3396600"/>
          </a:xfrm>
          <a:prstGeom prst="rect">
            <a:avLst/>
          </a:prstGeom>
          <a:noFill/>
          <a:ln w="38100" cap="sq" cmpd="sng">
            <a:solidFill>
              <a:srgbClr val="000000"/>
            </a:solidFill>
            <a:prstDash val="solid"/>
            <a:miter/>
            <a:headEnd type="none" w="med" len="med"/>
            <a:tailEnd type="none" w="med" len="med"/>
          </a:ln>
        </p:spPr>
      </p:pic>
      <p:sp>
        <p:nvSpPr>
          <p:cNvPr id="152" name="Shape 152"/>
          <p:cNvSpPr txBox="1"/>
          <p:nvPr/>
        </p:nvSpPr>
        <p:spPr>
          <a:xfrm>
            <a:off x="491900" y="2997600"/>
            <a:ext cx="3428099" cy="1738799"/>
          </a:xfrm>
          <a:prstGeom prst="rect">
            <a:avLst/>
          </a:prstGeom>
          <a:noFill/>
          <a:ln w="9525" cap="flat" cmpd="sng">
            <a:solidFill>
              <a:srgbClr val="262626"/>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baseline="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600" b="1" i="0" u="none" strike="noStrike" cap="none" baseline="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E36C09"/>
              </a:buClr>
              <a:buSzPct val="25000"/>
              <a:buFont typeface="Calibri"/>
              <a:buNone/>
            </a:pPr>
            <a:r>
              <a:rPr lang="en" sz="1400" b="1" i="0" u="none" strike="noStrike" cap="none" baseline="0">
                <a:solidFill>
                  <a:srgbClr val="E36C09"/>
                </a:solidFill>
                <a:latin typeface="Calibri"/>
                <a:ea typeface="Calibri"/>
                <a:cs typeface="Calibri"/>
                <a:sym typeface="Calibri"/>
                <a:rtl val="0"/>
              </a:rPr>
              <a:t>Immigration</a:t>
            </a:r>
            <a:r>
              <a:rPr lang="en" sz="1400" b="1" i="0" u="none" strike="noStrike" cap="none" baseline="0">
                <a:solidFill>
                  <a:schemeClr val="dk1"/>
                </a:solidFill>
                <a:latin typeface="Calibri"/>
                <a:ea typeface="Calibri"/>
                <a:cs typeface="Calibri"/>
                <a:sym typeface="Calibri"/>
                <a:rtl val="0"/>
              </a:rPr>
              <a:t>. La Méditerranée, cimetière des migrants clandestins </a:t>
            </a:r>
          </a:p>
          <a:p>
            <a:pPr marL="0" marR="0" lvl="0" indent="0" algn="l" rtl="0">
              <a:lnSpc>
                <a:spcPct val="100000"/>
              </a:lnSpc>
              <a:spcBef>
                <a:spcPts val="0"/>
              </a:spcBef>
              <a:spcAft>
                <a:spcPts val="0"/>
              </a:spcAft>
              <a:buClr>
                <a:srgbClr val="000000"/>
              </a:buClr>
              <a:buFont typeface="Arial"/>
              <a:buNone/>
            </a:pPr>
            <a:endParaRPr sz="700" b="0" i="0" u="none" strike="noStrike" cap="none" baseline="0">
              <a:solidFill>
                <a:schemeClr val="dk1"/>
              </a:solidFill>
              <a:latin typeface="Calibri"/>
              <a:ea typeface="Calibri"/>
              <a:cs typeface="Calibri"/>
              <a:sym typeface="Calibri"/>
              <a:rtl val="0"/>
            </a:endParaRPr>
          </a:p>
          <a:p>
            <a:pPr marL="0" marR="0" lvl="0" indent="0" algn="l" rtl="0">
              <a:lnSpc>
                <a:spcPct val="100000"/>
              </a:lnSpc>
              <a:spcBef>
                <a:spcPts val="0"/>
              </a:spcBef>
              <a:spcAft>
                <a:spcPts val="0"/>
              </a:spcAft>
              <a:buClr>
                <a:schemeClr val="dk1"/>
              </a:buClr>
              <a:buSzPct val="25000"/>
              <a:buFont typeface="Calibri"/>
              <a:buNone/>
            </a:pPr>
            <a:r>
              <a:rPr lang="en" sz="1400" b="0" i="0" u="none" strike="noStrike" cap="none" baseline="0">
                <a:solidFill>
                  <a:schemeClr val="dk1"/>
                </a:solidFill>
                <a:latin typeface="Calibri"/>
                <a:ea typeface="Calibri"/>
                <a:cs typeface="Calibri"/>
                <a:sym typeface="Calibri"/>
                <a:rtl val="0"/>
              </a:rPr>
              <a:t>Un naufrage provoqué par des passeurs a fait jusqu’à 500 morts la semaine dernière au large de Malte</a:t>
            </a:r>
            <a:r>
              <a:rPr lang="en">
                <a:solidFill>
                  <a:schemeClr val="dk1"/>
                </a:solidFill>
                <a:latin typeface="Calibri"/>
                <a:ea typeface="Calibri"/>
                <a:cs typeface="Calibri"/>
                <a:sym typeface="Calibri"/>
                <a:rtl val="0"/>
              </a:rPr>
              <a:t> … </a:t>
            </a:r>
          </a:p>
        </p:txBody>
      </p:sp>
      <p:pic>
        <p:nvPicPr>
          <p:cNvPr id="153" name="Shape 153"/>
          <p:cNvPicPr preferRelativeResize="0"/>
          <p:nvPr/>
        </p:nvPicPr>
        <p:blipFill rotWithShape="1">
          <a:blip r:embed="rId4">
            <a:alphaModFix/>
          </a:blip>
          <a:srcRect/>
          <a:stretch/>
        </p:blipFill>
        <p:spPr>
          <a:xfrm>
            <a:off x="491900" y="2997600"/>
            <a:ext cx="1614600" cy="320399"/>
          </a:xfrm>
          <a:prstGeom prst="rect">
            <a:avLst/>
          </a:prstGeom>
          <a:noFill/>
          <a:ln>
            <a:noFill/>
          </a:ln>
        </p:spPr>
      </p:pic>
      <p:pic>
        <p:nvPicPr>
          <p:cNvPr id="154" name="Shape 154"/>
          <p:cNvPicPr preferRelativeResize="0"/>
          <p:nvPr/>
        </p:nvPicPr>
        <p:blipFill rotWithShape="1">
          <a:blip r:embed="rId5">
            <a:alphaModFix/>
          </a:blip>
          <a:srcRect/>
          <a:stretch/>
        </p:blipFill>
        <p:spPr>
          <a:xfrm>
            <a:off x="491900" y="776400"/>
            <a:ext cx="3428099" cy="2076600"/>
          </a:xfrm>
          <a:prstGeom prst="rect">
            <a:avLst/>
          </a:prstGeom>
          <a:noFill/>
          <a:ln w="38100" cap="sq" cmpd="sng">
            <a:solidFill>
              <a:srgbClr val="000000"/>
            </a:solidFill>
            <a:prstDash val="solid"/>
            <a:miter/>
            <a:headEnd type="none" w="med" len="med"/>
            <a:tailEnd type="none" w="med" len="med"/>
          </a:ln>
        </p:spPr>
      </p:pic>
      <p:sp>
        <p:nvSpPr>
          <p:cNvPr id="155" name="Shape 155"/>
          <p:cNvSpPr txBox="1"/>
          <p:nvPr/>
        </p:nvSpPr>
        <p:spPr>
          <a:xfrm>
            <a:off x="1168250" y="141925"/>
            <a:ext cx="6944400" cy="55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BBE0E3"/>
              </a:buClr>
              <a:buSzPct val="25000"/>
              <a:buFont typeface="Arial"/>
              <a:buNone/>
            </a:pPr>
            <a:r>
              <a:rPr lang="en" sz="2400" b="0" i="0" u="none" strike="noStrike" cap="none" baseline="0">
                <a:solidFill>
                  <a:srgbClr val="BBE0E3"/>
                </a:solidFill>
                <a:latin typeface="Arial"/>
                <a:ea typeface="Arial"/>
                <a:cs typeface="Arial"/>
                <a:sym typeface="Arial"/>
                <a:rtl val="0"/>
              </a:rPr>
              <a:t>Dénotation             versus             </a:t>
            </a:r>
            <a:r>
              <a:rPr lang="en" sz="2400">
                <a:solidFill>
                  <a:srgbClr val="BBE0E3"/>
                </a:solidFill>
                <a:rtl val="0"/>
              </a:rPr>
              <a:t>C</a:t>
            </a:r>
            <a:r>
              <a:rPr lang="en" sz="2400" b="0" i="0" u="none" strike="noStrike" cap="none" baseline="0">
                <a:solidFill>
                  <a:srgbClr val="BBE0E3"/>
                </a:solidFill>
                <a:latin typeface="Arial"/>
                <a:ea typeface="Arial"/>
                <a:cs typeface="Arial"/>
                <a:sym typeface="Arial"/>
                <a:rtl val="0"/>
              </a:rPr>
              <a:t>onnotation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p:nvPr/>
        </p:nvSpPr>
        <p:spPr>
          <a:xfrm>
            <a:off x="356513" y="186008"/>
            <a:ext cx="8252761" cy="76915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0B7D6"/>
              </a:buClr>
              <a:buSzPct val="25000"/>
              <a:buFont typeface="Arial"/>
              <a:buNone/>
            </a:pPr>
            <a:r>
              <a:rPr lang="en" sz="2800" b="1" i="0" u="none" strike="noStrike" cap="none" baseline="0" dirty="0">
                <a:solidFill>
                  <a:srgbClr val="50B7D6"/>
                </a:solidFill>
                <a:latin typeface="Arial"/>
                <a:ea typeface="Arial"/>
                <a:cs typeface="Arial"/>
                <a:sym typeface="Arial"/>
                <a:rtl val="0"/>
              </a:rPr>
              <a:t>II. Comment </a:t>
            </a:r>
            <a:r>
              <a:rPr lang="en" sz="2800" b="1" i="0" u="none" strike="noStrike" cap="none" baseline="0" dirty="0" smtClean="0">
                <a:solidFill>
                  <a:srgbClr val="50B7D6"/>
                </a:solidFill>
                <a:latin typeface="Arial"/>
                <a:ea typeface="Arial"/>
                <a:cs typeface="Arial"/>
                <a:sym typeface="Arial"/>
                <a:rtl val="0"/>
              </a:rPr>
              <a:t>interroger </a:t>
            </a:r>
            <a:r>
              <a:rPr lang="en" sz="2800" b="1" i="0" u="none" strike="noStrike" cap="none" baseline="0" dirty="0">
                <a:solidFill>
                  <a:srgbClr val="50B7D6"/>
                </a:solidFill>
                <a:latin typeface="Arial"/>
                <a:ea typeface="Arial"/>
                <a:cs typeface="Arial"/>
                <a:sym typeface="Arial"/>
                <a:rtl val="0"/>
              </a:rPr>
              <a:t>une </a:t>
            </a:r>
            <a:r>
              <a:rPr lang="en" sz="2800" b="1" i="0" u="none" strike="noStrike" cap="none" baseline="0" dirty="0" smtClean="0">
                <a:solidFill>
                  <a:srgbClr val="50B7D6"/>
                </a:solidFill>
                <a:latin typeface="Arial"/>
                <a:ea typeface="Arial"/>
                <a:cs typeface="Arial"/>
                <a:sym typeface="Arial"/>
                <a:rtl val="0"/>
              </a:rPr>
              <a:t>image</a:t>
            </a:r>
            <a:r>
              <a:rPr lang="en-US" sz="2800" b="1" i="0" u="none" strike="noStrike" cap="none" dirty="0" smtClean="0">
                <a:solidFill>
                  <a:srgbClr val="50B7D6"/>
                </a:solidFill>
                <a:latin typeface="Arial"/>
                <a:ea typeface="Arial"/>
                <a:cs typeface="Arial"/>
                <a:sym typeface="Arial"/>
                <a:rtl val="0"/>
              </a:rPr>
              <a:t> - </a:t>
            </a:r>
            <a:r>
              <a:rPr lang="en" sz="2800" b="1" i="0" u="none" strike="noStrike" cap="none" baseline="0" dirty="0" smtClean="0">
                <a:solidFill>
                  <a:srgbClr val="50B7D6"/>
                </a:solidFill>
                <a:latin typeface="Arial"/>
                <a:ea typeface="Arial"/>
                <a:cs typeface="Arial"/>
                <a:sym typeface="Arial"/>
                <a:rtl val="0"/>
              </a:rPr>
              <a:t>Méthode</a:t>
            </a:r>
            <a:endParaRPr lang="en" sz="2800" b="1" i="0" u="none" strike="noStrike" cap="none" baseline="0" dirty="0">
              <a:solidFill>
                <a:srgbClr val="50B7D6"/>
              </a:solidFill>
              <a:latin typeface="Arial"/>
              <a:ea typeface="Arial"/>
              <a:cs typeface="Arial"/>
              <a:sym typeface="Arial"/>
              <a:rtl val="0"/>
            </a:endParaRPr>
          </a:p>
        </p:txBody>
      </p:sp>
      <p:pic>
        <p:nvPicPr>
          <p:cNvPr id="3" name="Shape 196"/>
          <p:cNvPicPr preferRelativeResize="0"/>
          <p:nvPr/>
        </p:nvPicPr>
        <p:blipFill rotWithShape="1">
          <a:blip r:embed="rId3">
            <a:alphaModFix/>
          </a:blip>
          <a:srcRect/>
          <a:stretch/>
        </p:blipFill>
        <p:spPr>
          <a:xfrm>
            <a:off x="220133" y="955164"/>
            <a:ext cx="4114800" cy="3532169"/>
          </a:xfrm>
          <a:prstGeom prst="rect">
            <a:avLst/>
          </a:prstGeom>
          <a:solidFill>
            <a:srgbClr val="57D2FF"/>
          </a:solidFill>
          <a:ln>
            <a:noFill/>
          </a:ln>
        </p:spPr>
      </p:pic>
      <p:sp>
        <p:nvSpPr>
          <p:cNvPr id="4" name="TextBox 3"/>
          <p:cNvSpPr txBox="1"/>
          <p:nvPr/>
        </p:nvSpPr>
        <p:spPr>
          <a:xfrm>
            <a:off x="4605867" y="863600"/>
            <a:ext cx="4140218" cy="3293209"/>
          </a:xfrm>
          <a:prstGeom prst="rect">
            <a:avLst/>
          </a:prstGeom>
          <a:noFill/>
        </p:spPr>
        <p:txBody>
          <a:bodyPr wrap="square" rtlCol="0">
            <a:spAutoFit/>
          </a:bodyPr>
          <a:lstStyle/>
          <a:p>
            <a:pPr lvl="0">
              <a:buClr>
                <a:schemeClr val="dk1"/>
              </a:buClr>
              <a:buSzPct val="25000"/>
            </a:pPr>
            <a:r>
              <a:rPr lang="fr-FR" sz="2400" dirty="0">
                <a:solidFill>
                  <a:schemeClr val="tx1"/>
                </a:solidFill>
              </a:rPr>
              <a:t>1/ </a:t>
            </a:r>
            <a:r>
              <a:rPr lang="fr-FR" sz="2400" dirty="0" smtClean="0">
                <a:solidFill>
                  <a:schemeClr val="tx1"/>
                </a:solidFill>
              </a:rPr>
              <a:t>Répertorier les signes</a:t>
            </a:r>
          </a:p>
          <a:p>
            <a:pPr lvl="0">
              <a:buClr>
                <a:schemeClr val="dk1"/>
              </a:buClr>
              <a:buSzPct val="25000"/>
            </a:pPr>
            <a:endParaRPr lang="fr-FR" sz="2400" dirty="0">
              <a:solidFill>
                <a:schemeClr val="tx1"/>
              </a:solidFill>
            </a:endParaRPr>
          </a:p>
          <a:p>
            <a:pPr lvl="0">
              <a:buClr>
                <a:schemeClr val="dk1"/>
              </a:buClr>
              <a:buSzPct val="25000"/>
            </a:pPr>
            <a:r>
              <a:rPr lang="fr-FR" sz="2400" dirty="0">
                <a:solidFill>
                  <a:schemeClr val="tx1"/>
                </a:solidFill>
              </a:rPr>
              <a:t>2/ </a:t>
            </a:r>
            <a:r>
              <a:rPr lang="fr-FR" sz="2400" dirty="0" smtClean="0">
                <a:solidFill>
                  <a:schemeClr val="tx1"/>
                </a:solidFill>
              </a:rPr>
              <a:t>Analyser des signes</a:t>
            </a:r>
          </a:p>
          <a:p>
            <a:pPr lvl="0">
              <a:buClr>
                <a:schemeClr val="dk1"/>
              </a:buClr>
              <a:buSzPct val="25000"/>
            </a:pPr>
            <a:r>
              <a:rPr lang="fr-FR" sz="2400" dirty="0">
                <a:solidFill>
                  <a:schemeClr val="tx1"/>
                </a:solidFill>
              </a:rPr>
              <a:t> </a:t>
            </a:r>
            <a:r>
              <a:rPr lang="fr-FR" sz="2000" dirty="0" smtClean="0">
                <a:solidFill>
                  <a:schemeClr val="tx1"/>
                </a:solidFill>
              </a:rPr>
              <a:t>  - Identifier la dénotation </a:t>
            </a:r>
            <a:endParaRPr lang="fr-FR" sz="2000" dirty="0">
              <a:solidFill>
                <a:schemeClr val="tx1"/>
              </a:solidFill>
            </a:endParaRPr>
          </a:p>
          <a:p>
            <a:pPr lvl="0">
              <a:buClr>
                <a:schemeClr val="dk1"/>
              </a:buClr>
              <a:buSzPct val="25000"/>
            </a:pPr>
            <a:r>
              <a:rPr lang="fr-FR" sz="2000" dirty="0" smtClean="0">
                <a:solidFill>
                  <a:schemeClr val="tx1"/>
                </a:solidFill>
              </a:rPr>
              <a:t>   - Identifier la connotation  </a:t>
            </a:r>
          </a:p>
          <a:p>
            <a:pPr lvl="0">
              <a:buClr>
                <a:schemeClr val="dk1"/>
              </a:buClr>
              <a:buSzPct val="25000"/>
            </a:pPr>
            <a:r>
              <a:rPr lang="fr-FR" sz="2000" dirty="0">
                <a:solidFill>
                  <a:schemeClr val="tx1"/>
                </a:solidFill>
              </a:rPr>
              <a:t> </a:t>
            </a:r>
            <a:r>
              <a:rPr lang="fr-FR" sz="2000" dirty="0" smtClean="0">
                <a:solidFill>
                  <a:schemeClr val="tx1"/>
                </a:solidFill>
              </a:rPr>
              <a:t>  - Décrypter le message</a:t>
            </a:r>
            <a:endParaRPr lang="fr-FR" sz="2000" dirty="0">
              <a:solidFill>
                <a:schemeClr val="tx1"/>
              </a:solidFill>
            </a:endParaRPr>
          </a:p>
          <a:p>
            <a:pPr lvl="0">
              <a:buClr>
                <a:schemeClr val="dk1"/>
              </a:buClr>
              <a:buSzPct val="25000"/>
            </a:pPr>
            <a:endParaRPr lang="fr-FR" sz="2400" dirty="0" smtClean="0">
              <a:solidFill>
                <a:schemeClr val="tx1"/>
              </a:solidFill>
            </a:endParaRPr>
          </a:p>
          <a:p>
            <a:pPr lvl="0">
              <a:buClr>
                <a:schemeClr val="dk1"/>
              </a:buClr>
              <a:buSzPct val="25000"/>
            </a:pPr>
            <a:r>
              <a:rPr lang="fr-FR" sz="2400" dirty="0" smtClean="0">
                <a:solidFill>
                  <a:schemeClr val="tx1"/>
                </a:solidFill>
              </a:rPr>
              <a:t>3</a:t>
            </a:r>
            <a:r>
              <a:rPr lang="fr-FR" sz="2400" dirty="0">
                <a:solidFill>
                  <a:schemeClr val="tx1"/>
                </a:solidFill>
              </a:rPr>
              <a:t>/ </a:t>
            </a:r>
            <a:r>
              <a:rPr lang="fr-FR" sz="2400" dirty="0" smtClean="0">
                <a:solidFill>
                  <a:schemeClr val="tx1"/>
                </a:solidFill>
              </a:rPr>
              <a:t>Identifier le(s) procédé(s) rhétorique(s)</a:t>
            </a:r>
            <a:endParaRPr lang="fr-FR" sz="2400" dirty="0"/>
          </a:p>
        </p:txBody>
      </p:sp>
      <p:sp>
        <p:nvSpPr>
          <p:cNvPr id="5" name="Shape 197"/>
          <p:cNvSpPr txBox="1"/>
          <p:nvPr/>
        </p:nvSpPr>
        <p:spPr>
          <a:xfrm>
            <a:off x="2867014" y="1581705"/>
            <a:ext cx="1316924" cy="4154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none" strike="noStrike" cap="none" baseline="0" dirty="0">
                <a:solidFill>
                  <a:schemeClr val="tx1"/>
                </a:solidFill>
                <a:latin typeface="Calibri"/>
                <a:ea typeface="Calibri"/>
                <a:cs typeface="Calibri"/>
                <a:sym typeface="Calibri"/>
              </a:rPr>
              <a:t>Un coq</a:t>
            </a:r>
          </a:p>
        </p:txBody>
      </p:sp>
      <p:sp>
        <p:nvSpPr>
          <p:cNvPr id="6" name="Shape 198"/>
          <p:cNvSpPr txBox="1"/>
          <p:nvPr/>
        </p:nvSpPr>
        <p:spPr>
          <a:xfrm>
            <a:off x="2541533" y="2410922"/>
            <a:ext cx="1793400" cy="415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none" strike="noStrike" cap="none" baseline="0" dirty="0">
                <a:solidFill>
                  <a:schemeClr val="dk1"/>
                </a:solidFill>
                <a:latin typeface="Calibri"/>
                <a:ea typeface="Calibri"/>
                <a:cs typeface="Calibri"/>
                <a:sym typeface="Calibri"/>
              </a:rPr>
              <a:t>Une valise</a:t>
            </a:r>
          </a:p>
        </p:txBody>
      </p:sp>
      <p:sp>
        <p:nvSpPr>
          <p:cNvPr id="7" name="Shape 199"/>
          <p:cNvSpPr txBox="1"/>
          <p:nvPr/>
        </p:nvSpPr>
        <p:spPr>
          <a:xfrm>
            <a:off x="220133" y="2997521"/>
            <a:ext cx="2011200" cy="415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none" strike="noStrike" cap="none" baseline="0" dirty="0">
                <a:solidFill>
                  <a:schemeClr val="dk1"/>
                </a:solidFill>
                <a:latin typeface="Calibri"/>
                <a:ea typeface="Calibri"/>
                <a:cs typeface="Calibri"/>
                <a:sym typeface="Calibri"/>
              </a:rPr>
              <a:t>Des drapeaux</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206" name="Shape 206"/>
          <p:cNvGraphicFramePr/>
          <p:nvPr>
            <p:extLst>
              <p:ext uri="{D42A27DB-BD31-4B8C-83A1-F6EECF244321}">
                <p14:modId xmlns:p14="http://schemas.microsoft.com/office/powerpoint/2010/main" val="3963640118"/>
              </p:ext>
            </p:extLst>
          </p:nvPr>
        </p:nvGraphicFramePr>
        <p:xfrm>
          <a:off x="313554" y="1859491"/>
          <a:ext cx="8669750" cy="3254000"/>
        </p:xfrm>
        <a:graphic>
          <a:graphicData uri="http://schemas.openxmlformats.org/drawingml/2006/table">
            <a:tbl>
              <a:tblPr firstRow="1" bandRow="1">
                <a:noFill/>
                <a:tableStyleId>{6A1B2BE5-AAF7-4D97-A47D-7B3E7CF27C17}</a:tableStyleId>
              </a:tblPr>
              <a:tblGrid>
                <a:gridCol w="1787250"/>
                <a:gridCol w="3992575"/>
                <a:gridCol w="2889925"/>
              </a:tblGrid>
              <a:tr h="476425">
                <a:tc>
                  <a:txBody>
                    <a:bodyPr/>
                    <a:lstStyle/>
                    <a:p>
                      <a:pPr marL="0" marR="0" lvl="0" indent="0" algn="ctr" rtl="0">
                        <a:spcBef>
                          <a:spcPts val="0"/>
                        </a:spcBef>
                        <a:buSzPct val="25000"/>
                        <a:buNone/>
                      </a:pPr>
                      <a:r>
                        <a:rPr lang="en" sz="1800" u="none" strike="noStrike" cap="none" baseline="0" dirty="0">
                          <a:solidFill>
                            <a:srgbClr val="4FC8FF"/>
                          </a:solidFill>
                        </a:rPr>
                        <a:t>Objets </a:t>
                      </a:r>
                    </a:p>
                    <a:p>
                      <a:pPr marL="0" marR="0" lvl="0" indent="0" algn="ctr" rtl="0">
                        <a:spcBef>
                          <a:spcPts val="0"/>
                        </a:spcBef>
                        <a:buSzPct val="25000"/>
                        <a:buNone/>
                      </a:pPr>
                      <a:r>
                        <a:rPr lang="en" sz="1800" u="none" strike="noStrike" cap="none" baseline="0" dirty="0">
                          <a:solidFill>
                            <a:srgbClr val="4FC8FF"/>
                          </a:solidFill>
                        </a:rPr>
                        <a:t>(signifiants)</a:t>
                      </a:r>
                    </a:p>
                  </a:txBody>
                  <a:tcPr marL="91450" marR="91450" marT="41150" marB="41150"/>
                </a:tc>
                <a:tc>
                  <a:txBody>
                    <a:bodyPr/>
                    <a:lstStyle/>
                    <a:p>
                      <a:pPr marL="0" marR="0" lvl="0" indent="0" algn="ctr" rtl="0">
                        <a:spcBef>
                          <a:spcPts val="0"/>
                        </a:spcBef>
                        <a:buSzPct val="25000"/>
                        <a:buNone/>
                      </a:pPr>
                      <a:r>
                        <a:rPr lang="en" sz="1800" u="none" strike="noStrike" cap="none" baseline="0" dirty="0">
                          <a:solidFill>
                            <a:srgbClr val="4FC8FF"/>
                          </a:solidFill>
                        </a:rPr>
                        <a:t>Adjectifs / qualifications</a:t>
                      </a:r>
                    </a:p>
                  </a:txBody>
                  <a:tcPr marL="91450" marR="91450" marT="41150" marB="41150"/>
                </a:tc>
                <a:tc>
                  <a:txBody>
                    <a:bodyPr/>
                    <a:lstStyle/>
                    <a:p>
                      <a:pPr marL="0" marR="0" lvl="0" indent="0" algn="ctr" rtl="0">
                        <a:spcBef>
                          <a:spcPts val="0"/>
                        </a:spcBef>
                        <a:buSzPct val="25000"/>
                        <a:buNone/>
                      </a:pPr>
                      <a:r>
                        <a:rPr lang="en" sz="1800" u="none" strike="noStrike" cap="none" baseline="0" dirty="0">
                          <a:solidFill>
                            <a:srgbClr val="4FC8FF"/>
                          </a:solidFill>
                        </a:rPr>
                        <a:t>Symbolisme </a:t>
                      </a:r>
                    </a:p>
                    <a:p>
                      <a:pPr marL="0" marR="0" lvl="0" indent="0" algn="ctr" rtl="0">
                        <a:spcBef>
                          <a:spcPts val="0"/>
                        </a:spcBef>
                        <a:buSzPct val="25000"/>
                        <a:buNone/>
                      </a:pPr>
                      <a:r>
                        <a:rPr lang="en" sz="1800" u="none" strike="noStrike" cap="none" baseline="0" dirty="0">
                          <a:solidFill>
                            <a:srgbClr val="4FC8FF"/>
                          </a:solidFill>
                        </a:rPr>
                        <a:t>(signifiés)</a:t>
                      </a:r>
                    </a:p>
                  </a:txBody>
                  <a:tcPr marL="91450" marR="91450" marT="41150" marB="41150"/>
                </a:tc>
              </a:tr>
              <a:tr h="680625">
                <a:tc>
                  <a:txBody>
                    <a:bodyPr/>
                    <a:lstStyle/>
                    <a:p>
                      <a:pPr marL="0" marR="0" lvl="0" indent="0" algn="l" rtl="0">
                        <a:spcBef>
                          <a:spcPts val="0"/>
                        </a:spcBef>
                        <a:buSzPct val="25000"/>
                        <a:buNone/>
                      </a:pPr>
                      <a:r>
                        <a:rPr lang="en" sz="1600" u="none" strike="noStrike" cap="none" baseline="0">
                          <a:solidFill>
                            <a:srgbClr val="3F3F3F"/>
                          </a:solidFill>
                        </a:rPr>
                        <a:t>Un coq</a:t>
                      </a:r>
                    </a:p>
                  </a:txBody>
                  <a:tcPr marL="91450" marR="91450" marT="41150" marB="41150"/>
                </a:tc>
                <a:tc>
                  <a:txBody>
                    <a:bodyPr/>
                    <a:lstStyle/>
                    <a:p>
                      <a:pPr marL="0" marR="0" lvl="0" indent="0" algn="l" rtl="0">
                        <a:spcBef>
                          <a:spcPts val="0"/>
                        </a:spcBef>
                        <a:buSzPct val="25000"/>
                        <a:buNone/>
                      </a:pPr>
                      <a:r>
                        <a:rPr lang="en" sz="1600" u="none" strike="noStrike" cap="none" baseline="0" dirty="0" smtClean="0">
                          <a:solidFill>
                            <a:srgbClr val="3F3F3F"/>
                          </a:solidFill>
                        </a:rPr>
                        <a:t>Gaulois</a:t>
                      </a:r>
                      <a:r>
                        <a:rPr lang="en-US" sz="1600" u="none" strike="noStrike" cap="none" baseline="0" dirty="0" smtClean="0">
                          <a:solidFill>
                            <a:srgbClr val="3F3F3F"/>
                          </a:solidFill>
                        </a:rPr>
                        <a:t> / </a:t>
                      </a:r>
                      <a:r>
                        <a:rPr lang="en-US" sz="1600" u="none" strike="noStrike" cap="none" baseline="0" dirty="0" err="1" smtClean="0">
                          <a:solidFill>
                            <a:srgbClr val="3F3F3F"/>
                          </a:solidFill>
                        </a:rPr>
                        <a:t>fier</a:t>
                      </a:r>
                      <a:endParaRPr lang="en" sz="1600" u="none" strike="noStrike" cap="none" baseline="0" dirty="0">
                        <a:solidFill>
                          <a:srgbClr val="3F3F3F"/>
                        </a:solidFill>
                      </a:endParaRPr>
                    </a:p>
                    <a:p>
                      <a:pPr marL="0" marR="0" lvl="0" indent="0" algn="l" rtl="0">
                        <a:spcBef>
                          <a:spcPts val="0"/>
                        </a:spcBef>
                        <a:buSzPct val="25000"/>
                        <a:buNone/>
                      </a:pPr>
                      <a:r>
                        <a:rPr lang="en" sz="1600" u="none" strike="noStrike" cap="none" baseline="0" dirty="0">
                          <a:solidFill>
                            <a:srgbClr val="3F3F3F"/>
                          </a:solidFill>
                        </a:rPr>
                        <a:t>qui porte un foulard aux couleurs du drapeau français</a:t>
                      </a:r>
                    </a:p>
                    <a:p>
                      <a:pPr marL="0" marR="0" lvl="0" indent="0" algn="l" rtl="0">
                        <a:lnSpc>
                          <a:spcPct val="100000"/>
                        </a:lnSpc>
                        <a:spcBef>
                          <a:spcPts val="0"/>
                        </a:spcBef>
                        <a:spcAft>
                          <a:spcPts val="0"/>
                        </a:spcAft>
                        <a:buClr>
                          <a:schemeClr val="dk1"/>
                        </a:buClr>
                        <a:buSzPct val="25000"/>
                        <a:buFont typeface="Calibri"/>
                        <a:buNone/>
                      </a:pPr>
                      <a:r>
                        <a:rPr lang="en" sz="1600" u="none" strike="noStrike" cap="none" baseline="0" dirty="0">
                          <a:solidFill>
                            <a:srgbClr val="3F3F3F"/>
                          </a:solidFill>
                        </a:rPr>
                        <a:t>debout sur une valise</a:t>
                      </a:r>
                    </a:p>
                  </a:txBody>
                  <a:tcPr marL="91450" marR="91450" marT="41150" marB="41150"/>
                </a:tc>
                <a:tc>
                  <a:txBody>
                    <a:bodyPr/>
                    <a:lstStyle/>
                    <a:p>
                      <a:pPr marL="0" marR="0" lvl="0" indent="0" algn="l" rtl="0">
                        <a:spcBef>
                          <a:spcPts val="0"/>
                        </a:spcBef>
                        <a:buSzPct val="25000"/>
                        <a:buNone/>
                      </a:pPr>
                      <a:r>
                        <a:rPr lang="en" sz="1600" u="none" strike="noStrike" cap="none" baseline="0">
                          <a:solidFill>
                            <a:srgbClr val="3F3F3F"/>
                          </a:solidFill>
                        </a:rPr>
                        <a:t>La France</a:t>
                      </a:r>
                    </a:p>
                    <a:p>
                      <a:pPr marL="0" marR="0" lvl="0" indent="0" algn="l" rtl="0">
                        <a:spcBef>
                          <a:spcPts val="0"/>
                        </a:spcBef>
                        <a:buSzPct val="25000"/>
                        <a:buNone/>
                      </a:pPr>
                      <a:r>
                        <a:rPr lang="en" sz="1600">
                          <a:solidFill>
                            <a:srgbClr val="3F3F3F"/>
                          </a:solidFill>
                        </a:rPr>
                        <a:t>Le nationalisme</a:t>
                      </a:r>
                    </a:p>
                  </a:txBody>
                  <a:tcPr marL="91450" marR="91450" marT="41150" marB="41150"/>
                </a:tc>
              </a:tr>
              <a:tr h="884775">
                <a:tc>
                  <a:txBody>
                    <a:bodyPr/>
                    <a:lstStyle/>
                    <a:p>
                      <a:pPr marL="0" marR="0" lvl="0" indent="0" algn="l" rtl="0">
                        <a:spcBef>
                          <a:spcPts val="0"/>
                        </a:spcBef>
                        <a:buSzPct val="25000"/>
                        <a:buNone/>
                      </a:pPr>
                      <a:r>
                        <a:rPr lang="en" sz="1600" u="none" strike="noStrike" cap="none" baseline="0">
                          <a:solidFill>
                            <a:srgbClr val="3F3F3F"/>
                          </a:solidFill>
                        </a:rPr>
                        <a:t>Une valise</a:t>
                      </a:r>
                    </a:p>
                  </a:txBody>
                  <a:tcPr marL="91450" marR="91450" marT="41150" marB="41150"/>
                </a:tc>
                <a:tc>
                  <a:txBody>
                    <a:bodyPr/>
                    <a:lstStyle/>
                    <a:p>
                      <a:pPr marL="0" marR="0" lvl="0" indent="0" algn="l" rtl="0">
                        <a:spcBef>
                          <a:spcPts val="0"/>
                        </a:spcBef>
                        <a:buSzPct val="25000"/>
                        <a:buNone/>
                      </a:pPr>
                      <a:r>
                        <a:rPr lang="en" sz="1600" u="none" strike="noStrike" cap="none" baseline="0" dirty="0">
                          <a:solidFill>
                            <a:srgbClr val="3F3F3F"/>
                          </a:solidFill>
                        </a:rPr>
                        <a:t>bourrée de drapeaux</a:t>
                      </a:r>
                    </a:p>
                    <a:p>
                      <a:pPr marL="0" marR="0" lvl="0" indent="0" algn="l" rtl="0">
                        <a:spcBef>
                          <a:spcPts val="0"/>
                        </a:spcBef>
                        <a:buSzPct val="25000"/>
                        <a:buNone/>
                      </a:pPr>
                      <a:r>
                        <a:rPr lang="en" sz="1600" u="none" strike="noStrike" cap="none" baseline="0" dirty="0">
                          <a:solidFill>
                            <a:srgbClr val="3F3F3F"/>
                          </a:solidFill>
                        </a:rPr>
                        <a:t>qui n’est pas </a:t>
                      </a:r>
                      <a:r>
                        <a:rPr lang="en-US" sz="1600" u="none" strike="noStrike" cap="none" baseline="0" dirty="0" err="1" smtClean="0">
                          <a:solidFill>
                            <a:srgbClr val="3F3F3F"/>
                          </a:solidFill>
                        </a:rPr>
                        <a:t>fermée</a:t>
                      </a:r>
                      <a:endParaRPr lang="en" sz="1600" u="none" strike="noStrike" cap="none" baseline="0" dirty="0">
                        <a:solidFill>
                          <a:srgbClr val="3F3F3F"/>
                        </a:solidFill>
                      </a:endParaRPr>
                    </a:p>
                    <a:p>
                      <a:pPr marL="0" marR="0" lvl="0" indent="0" algn="l" rtl="0">
                        <a:spcBef>
                          <a:spcPts val="0"/>
                        </a:spcBef>
                        <a:buSzPct val="25000"/>
                        <a:buNone/>
                      </a:pPr>
                      <a:r>
                        <a:rPr lang="en" sz="1600" u="none" strike="noStrike" cap="none" baseline="0" dirty="0">
                          <a:solidFill>
                            <a:srgbClr val="3F3F3F"/>
                          </a:solidFill>
                        </a:rPr>
                        <a:t>que le coq essaie de fermer</a:t>
                      </a:r>
                    </a:p>
                  </a:txBody>
                  <a:tcPr marL="91450" marR="91450" marT="41150" marB="41150"/>
                </a:tc>
                <a:tc>
                  <a:txBody>
                    <a:bodyPr/>
                    <a:lstStyle/>
                    <a:p>
                      <a:pPr marL="0" marR="0" lvl="0" indent="0" algn="l" rtl="0">
                        <a:spcBef>
                          <a:spcPts val="0"/>
                        </a:spcBef>
                        <a:buSzPct val="25000"/>
                        <a:buNone/>
                      </a:pPr>
                      <a:r>
                        <a:rPr lang="en" sz="1600" u="none" strike="noStrike" cap="none" baseline="0">
                          <a:solidFill>
                            <a:srgbClr val="3F3F3F"/>
                          </a:solidFill>
                        </a:rPr>
                        <a:t>Partir</a:t>
                      </a:r>
                    </a:p>
                    <a:p>
                      <a:pPr marL="0" marR="0" lvl="0" indent="0" algn="l" rtl="0">
                        <a:spcBef>
                          <a:spcPts val="0"/>
                        </a:spcBef>
                        <a:buSzPct val="25000"/>
                        <a:buNone/>
                      </a:pPr>
                      <a:r>
                        <a:rPr lang="en" sz="1600" u="none" strike="noStrike" cap="none" baseline="0">
                          <a:solidFill>
                            <a:srgbClr val="3F3F3F"/>
                          </a:solidFill>
                        </a:rPr>
                        <a:t>Expulser</a:t>
                      </a:r>
                    </a:p>
                    <a:p>
                      <a:pPr marL="0" marR="0" lvl="0" indent="0" algn="l" rtl="0">
                        <a:spcBef>
                          <a:spcPts val="0"/>
                        </a:spcBef>
                        <a:buSzPct val="25000"/>
                        <a:buNone/>
                      </a:pPr>
                      <a:r>
                        <a:rPr lang="en" sz="1600" u="none" strike="noStrike" cap="none" baseline="0">
                          <a:solidFill>
                            <a:srgbClr val="3F3F3F"/>
                          </a:solidFill>
                        </a:rPr>
                        <a:t>Renvoyer</a:t>
                      </a:r>
                    </a:p>
                  </a:txBody>
                  <a:tcPr marL="91450" marR="91450" marT="41150" marB="41150"/>
                </a:tc>
              </a:tr>
              <a:tr h="680625">
                <a:tc>
                  <a:txBody>
                    <a:bodyPr/>
                    <a:lstStyle/>
                    <a:p>
                      <a:pPr marL="0" marR="0" lvl="0" indent="0" algn="l" rtl="0">
                        <a:spcBef>
                          <a:spcPts val="0"/>
                        </a:spcBef>
                        <a:buSzPct val="25000"/>
                        <a:buNone/>
                      </a:pPr>
                      <a:r>
                        <a:rPr lang="en" sz="1600" u="none" strike="noStrike" cap="none" baseline="0">
                          <a:solidFill>
                            <a:srgbClr val="3F3F3F"/>
                          </a:solidFill>
                        </a:rPr>
                        <a:t>Des drapeaux</a:t>
                      </a:r>
                    </a:p>
                  </a:txBody>
                  <a:tcPr marL="91450" marR="91450" marT="41150" marB="41150"/>
                </a:tc>
                <a:tc>
                  <a:txBody>
                    <a:bodyPr/>
                    <a:lstStyle/>
                    <a:p>
                      <a:pPr marL="0" marR="0" lvl="0" indent="0" algn="l" rtl="0">
                        <a:spcBef>
                          <a:spcPts val="0"/>
                        </a:spcBef>
                        <a:buSzPct val="25000"/>
                        <a:buNone/>
                      </a:pPr>
                      <a:r>
                        <a:rPr lang="en" sz="1600" u="none" strike="noStrike" cap="none" baseline="0" dirty="0">
                          <a:solidFill>
                            <a:srgbClr val="3F3F3F"/>
                          </a:solidFill>
                        </a:rPr>
                        <a:t>internationaux</a:t>
                      </a:r>
                    </a:p>
                    <a:p>
                      <a:pPr marL="0" marR="0" lvl="0" indent="0" algn="l" rtl="0">
                        <a:spcBef>
                          <a:spcPts val="0"/>
                        </a:spcBef>
                        <a:buSzPct val="25000"/>
                        <a:buNone/>
                      </a:pPr>
                      <a:r>
                        <a:rPr lang="en" sz="1600" u="none" strike="noStrike" cap="none" baseline="0" dirty="0">
                          <a:solidFill>
                            <a:srgbClr val="3F3F3F"/>
                          </a:solidFill>
                        </a:rPr>
                        <a:t>qui </a:t>
                      </a:r>
                      <a:r>
                        <a:rPr lang="en" sz="1600" u="none" strike="noStrike" cap="none" baseline="0" dirty="0" smtClean="0">
                          <a:solidFill>
                            <a:srgbClr val="3F3F3F"/>
                          </a:solidFill>
                        </a:rPr>
                        <a:t>débordent</a:t>
                      </a:r>
                      <a:r>
                        <a:rPr lang="en-US" sz="1600" u="none" strike="noStrike" cap="none" baseline="0" dirty="0" smtClean="0">
                          <a:solidFill>
                            <a:srgbClr val="3F3F3F"/>
                          </a:solidFill>
                        </a:rPr>
                        <a:t> de</a:t>
                      </a:r>
                      <a:r>
                        <a:rPr lang="en" sz="1600" u="none" strike="noStrike" cap="none" baseline="0" dirty="0" smtClean="0">
                          <a:solidFill>
                            <a:srgbClr val="3F3F3F"/>
                          </a:solidFill>
                        </a:rPr>
                        <a:t> </a:t>
                      </a:r>
                      <a:r>
                        <a:rPr lang="en" sz="1600" u="none" strike="noStrike" cap="none" baseline="0" dirty="0">
                          <a:solidFill>
                            <a:srgbClr val="3F3F3F"/>
                          </a:solidFill>
                        </a:rPr>
                        <a:t>la valise</a:t>
                      </a:r>
                    </a:p>
                  </a:txBody>
                  <a:tcPr marL="91450" marR="91450" marT="41150" marB="41150"/>
                </a:tc>
                <a:tc>
                  <a:txBody>
                    <a:bodyPr/>
                    <a:lstStyle/>
                    <a:p>
                      <a:pPr marL="0" marR="0" lvl="0" indent="0" algn="l" rtl="0">
                        <a:spcBef>
                          <a:spcPts val="0"/>
                        </a:spcBef>
                        <a:buSzPct val="25000"/>
                        <a:buNone/>
                      </a:pPr>
                      <a:r>
                        <a:rPr lang="en" sz="1600" u="none" strike="noStrike" cap="none" baseline="0" dirty="0">
                          <a:solidFill>
                            <a:srgbClr val="3F3F3F"/>
                          </a:solidFill>
                        </a:rPr>
                        <a:t>Les étrangers</a:t>
                      </a:r>
                    </a:p>
                    <a:p>
                      <a:pPr marL="0" marR="0" lvl="0" indent="0" algn="l" rtl="0">
                        <a:spcBef>
                          <a:spcPts val="0"/>
                        </a:spcBef>
                        <a:buSzPct val="25000"/>
                        <a:buNone/>
                      </a:pPr>
                      <a:r>
                        <a:rPr lang="en" sz="1600" u="none" strike="noStrike" cap="none" baseline="0" dirty="0">
                          <a:solidFill>
                            <a:srgbClr val="3F3F3F"/>
                          </a:solidFill>
                        </a:rPr>
                        <a:t>Les migrants / Les immigrés</a:t>
                      </a:r>
                    </a:p>
                  </a:txBody>
                  <a:tcPr marL="91450" marR="91450" marT="41150" marB="41150"/>
                </a:tc>
              </a:tr>
            </a:tbl>
          </a:graphicData>
        </a:graphic>
      </p:graphicFrame>
      <p:pic>
        <p:nvPicPr>
          <p:cNvPr id="207" name="Shape 207"/>
          <p:cNvPicPr preferRelativeResize="0"/>
          <p:nvPr/>
        </p:nvPicPr>
        <p:blipFill rotWithShape="1">
          <a:blip r:embed="rId3">
            <a:alphaModFix/>
          </a:blip>
          <a:srcRect/>
          <a:stretch/>
        </p:blipFill>
        <p:spPr>
          <a:xfrm>
            <a:off x="3425632" y="152267"/>
            <a:ext cx="2445599" cy="1520099"/>
          </a:xfrm>
          <a:prstGeom prst="rect">
            <a:avLst/>
          </a:prstGeom>
          <a:noFill/>
          <a:ln w="38100" cap="sq" cmpd="sng">
            <a:solidFill>
              <a:srgbClr val="000000"/>
            </a:solidFill>
            <a:prstDash val="solid"/>
            <a:miter/>
            <a:headEnd type="none" w="med" len="med"/>
            <a:tailEnd type="none" w="med" len="med"/>
          </a:ln>
        </p:spPr>
      </p:pic>
      <p:sp>
        <p:nvSpPr>
          <p:cNvPr id="208" name="Shape 208"/>
          <p:cNvSpPr txBox="1"/>
          <p:nvPr/>
        </p:nvSpPr>
        <p:spPr>
          <a:xfrm>
            <a:off x="313547" y="152275"/>
            <a:ext cx="3201000" cy="5589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dirty="0" smtClean="0">
                <a:solidFill>
                  <a:srgbClr val="BBE0E3"/>
                </a:solidFill>
                <a:latin typeface="Arial Narrow"/>
                <a:ea typeface="Arial Narrow"/>
                <a:cs typeface="Arial Narrow"/>
                <a:sym typeface="Arial Narrow"/>
              </a:rPr>
              <a:t>Analyse </a:t>
            </a:r>
            <a:r>
              <a:rPr lang="en" sz="2800" dirty="0">
                <a:solidFill>
                  <a:srgbClr val="BBE0E3"/>
                </a:solidFill>
                <a:latin typeface="Arial Narrow"/>
                <a:ea typeface="Arial Narrow"/>
                <a:cs typeface="Arial Narrow"/>
                <a:sym typeface="Arial Narrow"/>
              </a:rPr>
              <a:t>des </a:t>
            </a:r>
            <a:r>
              <a:rPr lang="en" sz="2800" dirty="0" smtClean="0">
                <a:solidFill>
                  <a:srgbClr val="BBE0E3"/>
                </a:solidFill>
                <a:latin typeface="Arial Narrow"/>
                <a:ea typeface="Arial Narrow"/>
                <a:cs typeface="Arial Narrow"/>
                <a:sym typeface="Arial Narrow"/>
              </a:rPr>
              <a:t>signes</a:t>
            </a:r>
            <a:endParaRPr lang="en" sz="2800" b="0" i="0" u="none" strike="noStrike" cap="none" baseline="0" dirty="0">
              <a:solidFill>
                <a:srgbClr val="BBE0E3"/>
              </a:solidFill>
              <a:latin typeface="Arial Narrow"/>
              <a:ea typeface="Arial Narrow"/>
              <a:cs typeface="Arial Narrow"/>
              <a:sym typeface="Arial Narrow"/>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385500" y="807167"/>
            <a:ext cx="3966599" cy="4027199"/>
          </a:xfrm>
          <a:prstGeom prst="rect">
            <a:avLst/>
          </a:prstGeom>
          <a:noFill/>
          <a:ln w="38100" cap="sq" cmpd="sng">
            <a:solidFill>
              <a:srgbClr val="000000"/>
            </a:solidFill>
            <a:prstDash val="solid"/>
            <a:miter/>
            <a:headEnd type="none" w="med" len="med"/>
            <a:tailEnd type="none" w="med" len="med"/>
          </a:ln>
        </p:spPr>
      </p:pic>
      <p:sp>
        <p:nvSpPr>
          <p:cNvPr id="214" name="Shape 214"/>
          <p:cNvSpPr txBox="1"/>
          <p:nvPr/>
        </p:nvSpPr>
        <p:spPr>
          <a:xfrm>
            <a:off x="4587350" y="199388"/>
            <a:ext cx="4364745" cy="252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000" b="0" i="0" u="none" strike="noStrike" cap="none" baseline="0" dirty="0">
                <a:solidFill>
                  <a:srgbClr val="E46C0A"/>
                </a:solidFill>
                <a:latin typeface="Calibri"/>
                <a:ea typeface="Calibri"/>
                <a:cs typeface="Calibri"/>
                <a:sym typeface="Calibri"/>
              </a:rPr>
              <a:t>DÉNOTATION</a:t>
            </a:r>
          </a:p>
          <a:p>
            <a:pPr marL="0" marR="0" lvl="0" indent="0" algn="l" rtl="0">
              <a:spcBef>
                <a:spcPts val="0"/>
              </a:spcBef>
              <a:buSzPct val="25000"/>
              <a:buNone/>
            </a:pPr>
            <a:r>
              <a:rPr lang="en" sz="2700" b="0" i="0" u="none" strike="noStrike" cap="none" baseline="0" dirty="0">
                <a:solidFill>
                  <a:schemeClr val="dk1"/>
                </a:solidFill>
                <a:latin typeface="Architects Daughter"/>
                <a:ea typeface="Architects Daughter"/>
                <a:cs typeface="Architects Daughter"/>
                <a:sym typeface="Architects Daughter"/>
              </a:rPr>
              <a:t>Un coq est debout sur une valise remplie de drapeaux </a:t>
            </a:r>
            <a:r>
              <a:rPr lang="en" sz="2700" b="0" i="0" u="none" strike="noStrike" cap="none" baseline="0" dirty="0" smtClean="0">
                <a:solidFill>
                  <a:schemeClr val="dk1"/>
                </a:solidFill>
                <a:latin typeface="Architects Daughter"/>
                <a:ea typeface="Architects Daughter"/>
                <a:cs typeface="Architects Daughter"/>
                <a:sym typeface="Architects Daughter"/>
              </a:rPr>
              <a:t>pour </a:t>
            </a:r>
            <a:r>
              <a:rPr lang="en" sz="2700" b="0" i="0" u="none" strike="noStrike" cap="none" baseline="0" dirty="0">
                <a:solidFill>
                  <a:schemeClr val="dk1"/>
                </a:solidFill>
                <a:latin typeface="Architects Daughter"/>
                <a:ea typeface="Architects Daughter"/>
                <a:cs typeface="Architects Daughter"/>
                <a:sym typeface="Architects Daughter"/>
              </a:rPr>
              <a:t>la fermer </a:t>
            </a:r>
            <a:r>
              <a:rPr lang="en-US" sz="2700" dirty="0" smtClean="0">
                <a:solidFill>
                  <a:schemeClr val="dk1"/>
                </a:solidFill>
                <a:latin typeface="Architects Daughter"/>
                <a:ea typeface="Architects Daughter"/>
                <a:cs typeface="Architects Daughter"/>
                <a:sym typeface="Architects Daughter"/>
              </a:rPr>
              <a:t>par la </a:t>
            </a:r>
            <a:r>
              <a:rPr lang="en" sz="2700" b="0" i="0" u="none" strike="noStrike" cap="none" baseline="0" dirty="0" smtClean="0">
                <a:solidFill>
                  <a:schemeClr val="dk1"/>
                </a:solidFill>
                <a:latin typeface="Architects Daughter"/>
                <a:ea typeface="Architects Daughter"/>
                <a:cs typeface="Architects Daughter"/>
                <a:sym typeface="Architects Daughter"/>
              </a:rPr>
              <a:t>force</a:t>
            </a:r>
            <a:r>
              <a:rPr lang="en" sz="2700" b="0" i="0" u="none" strike="noStrike" cap="none" baseline="0" dirty="0">
                <a:solidFill>
                  <a:schemeClr val="dk1"/>
                </a:solidFill>
                <a:latin typeface="Architects Daughter"/>
                <a:ea typeface="Architects Daughter"/>
                <a:cs typeface="Architects Daughter"/>
                <a:sym typeface="Architects Daughter"/>
              </a:rPr>
              <a:t>.</a:t>
            </a:r>
            <a:r>
              <a:rPr lang="en" sz="2800" b="0" i="0" u="none" strike="noStrike" cap="none" baseline="0" dirty="0">
                <a:solidFill>
                  <a:schemeClr val="dk1"/>
                </a:solidFill>
                <a:latin typeface="Calibri"/>
                <a:ea typeface="Calibri"/>
                <a:cs typeface="Calibri"/>
                <a:sym typeface="Calibri"/>
              </a:rPr>
              <a:t>  </a:t>
            </a:r>
          </a:p>
          <a:p>
            <a:pPr marL="0" marR="0" lvl="0" indent="0" algn="l" rtl="0">
              <a:spcBef>
                <a:spcPts val="0"/>
              </a:spcBef>
              <a:buNone/>
            </a:pPr>
            <a:endParaRPr sz="8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2800" b="0" i="0" u="none" strike="noStrike" cap="none" baseline="0" dirty="0" smtClean="0">
                <a:solidFill>
                  <a:srgbClr val="E46C0A"/>
                </a:solidFill>
                <a:latin typeface="Calibri"/>
                <a:ea typeface="Calibri"/>
                <a:cs typeface="Calibri"/>
                <a:sym typeface="Calibri"/>
              </a:rPr>
              <a:t>CONNOTATION</a:t>
            </a:r>
            <a:r>
              <a:rPr lang="en-US" sz="2800" b="0" i="0" u="none" strike="noStrike" cap="none" baseline="0" dirty="0" smtClean="0">
                <a:solidFill>
                  <a:srgbClr val="E46C0A"/>
                </a:solidFill>
                <a:latin typeface="Calibri"/>
                <a:ea typeface="Calibri"/>
                <a:cs typeface="Calibri"/>
                <a:sym typeface="Calibri"/>
              </a:rPr>
              <a:t> / MESSAGE</a:t>
            </a:r>
            <a:r>
              <a:rPr lang="en" sz="2800" b="0" i="0" u="none" strike="noStrike" cap="none" baseline="0" dirty="0" smtClean="0">
                <a:solidFill>
                  <a:srgbClr val="E46C0A"/>
                </a:solidFill>
                <a:latin typeface="Calibri"/>
                <a:ea typeface="Calibri"/>
                <a:cs typeface="Calibri"/>
                <a:sym typeface="Calibri"/>
              </a:rPr>
              <a:t> </a:t>
            </a:r>
            <a:r>
              <a:rPr lang="en" sz="2800" b="0" i="0" u="none" strike="noStrike" cap="none" baseline="0" dirty="0">
                <a:solidFill>
                  <a:srgbClr val="E46C0A"/>
                </a:solidFill>
                <a:latin typeface="Calibri"/>
                <a:ea typeface="Calibri"/>
                <a:cs typeface="Calibri"/>
                <a:sym typeface="Calibri"/>
              </a:rPr>
              <a:t>?</a:t>
            </a:r>
          </a:p>
        </p:txBody>
      </p:sp>
      <p:sp>
        <p:nvSpPr>
          <p:cNvPr id="215" name="Shape 215"/>
          <p:cNvSpPr txBox="1"/>
          <p:nvPr/>
        </p:nvSpPr>
        <p:spPr>
          <a:xfrm>
            <a:off x="4734662" y="2818122"/>
            <a:ext cx="3794100" cy="2022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0" i="0" u="none" strike="noStrike" cap="none" baseline="0" dirty="0">
                <a:solidFill>
                  <a:schemeClr val="dk1"/>
                </a:solidFill>
                <a:latin typeface="Calibri"/>
                <a:ea typeface="Calibri"/>
                <a:cs typeface="Calibri"/>
                <a:sym typeface="Calibri"/>
              </a:rPr>
              <a:t>La France veut que ……………………………………………………………………………………………………………...</a:t>
            </a:r>
          </a:p>
        </p:txBody>
      </p:sp>
      <p:sp>
        <p:nvSpPr>
          <p:cNvPr id="216" name="Shape 216"/>
          <p:cNvSpPr txBox="1"/>
          <p:nvPr/>
        </p:nvSpPr>
        <p:spPr>
          <a:xfrm>
            <a:off x="313550" y="152276"/>
            <a:ext cx="4273800" cy="6548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dirty="0" smtClean="0">
                <a:solidFill>
                  <a:srgbClr val="BBE0E3"/>
                </a:solidFill>
                <a:latin typeface="Arial Narrow"/>
                <a:ea typeface="Arial Narrow"/>
                <a:cs typeface="Arial Narrow"/>
                <a:sym typeface="Arial Narrow"/>
              </a:rPr>
              <a:t>Décryptage </a:t>
            </a:r>
            <a:r>
              <a:rPr lang="en" sz="2800" dirty="0">
                <a:solidFill>
                  <a:srgbClr val="BBE0E3"/>
                </a:solidFill>
                <a:latin typeface="Arial Narrow"/>
                <a:ea typeface="Arial Narrow"/>
                <a:cs typeface="Arial Narrow"/>
                <a:sym typeface="Arial Narrow"/>
              </a:rPr>
              <a:t>du message</a:t>
            </a:r>
            <a:r>
              <a:rPr lang="en" sz="2800" b="0" i="0" u="none" strike="noStrike" cap="none" baseline="0" dirty="0">
                <a:solidFill>
                  <a:srgbClr val="BBE0E3"/>
                </a:solidFill>
                <a:latin typeface="Arial Narrow"/>
                <a:ea typeface="Arial Narrow"/>
                <a:cs typeface="Arial Narrow"/>
                <a:sym typeface="Arial Narrow"/>
              </a:rPr>
              <a:t>.</a:t>
            </a:r>
          </a:p>
        </p:txBody>
      </p:sp>
    </p:spTree>
    <p:extLst>
      <p:ext uri="{BB962C8B-B14F-4D97-AF65-F5344CB8AC3E}">
        <p14:creationId xmlns:p14="http://schemas.microsoft.com/office/powerpoint/2010/main" val="289879243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385500" y="807167"/>
            <a:ext cx="3966599" cy="4027199"/>
          </a:xfrm>
          <a:prstGeom prst="rect">
            <a:avLst/>
          </a:prstGeom>
          <a:noFill/>
          <a:ln w="38100" cap="sq" cmpd="sng">
            <a:solidFill>
              <a:srgbClr val="000000"/>
            </a:solidFill>
            <a:prstDash val="solid"/>
            <a:miter/>
            <a:headEnd type="none" w="med" len="med"/>
            <a:tailEnd type="none" w="med" len="med"/>
          </a:ln>
        </p:spPr>
      </p:pic>
      <p:sp>
        <p:nvSpPr>
          <p:cNvPr id="214" name="Shape 214"/>
          <p:cNvSpPr txBox="1"/>
          <p:nvPr/>
        </p:nvSpPr>
        <p:spPr>
          <a:xfrm>
            <a:off x="4587350" y="199388"/>
            <a:ext cx="4364745" cy="4321812"/>
          </a:xfrm>
          <a:prstGeom prst="rect">
            <a:avLst/>
          </a:prstGeom>
          <a:noFill/>
          <a:ln>
            <a:noFill/>
          </a:ln>
        </p:spPr>
        <p:txBody>
          <a:bodyPr lIns="91425" tIns="45700" rIns="91425" bIns="45700" anchor="t" anchorCtr="0">
            <a:noAutofit/>
          </a:bodyPr>
          <a:lstStyle/>
          <a:p>
            <a:pPr marL="0" marR="0" lvl="0" indent="0" algn="l" rtl="0">
              <a:spcBef>
                <a:spcPts val="0"/>
              </a:spcBef>
              <a:buNone/>
            </a:pPr>
            <a:endParaRPr sz="8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 sz="2800" b="0" i="0" u="none" strike="noStrike" cap="none" baseline="0" dirty="0" smtClean="0">
                <a:solidFill>
                  <a:srgbClr val="E46C0A"/>
                </a:solidFill>
                <a:latin typeface="Calibri"/>
                <a:ea typeface="Calibri"/>
                <a:cs typeface="Calibri"/>
                <a:sym typeface="Calibri"/>
              </a:rPr>
              <a:t>CONNOTATION</a:t>
            </a:r>
            <a:r>
              <a:rPr lang="en-US" sz="2800" b="0" i="0" u="none" strike="noStrike" cap="none" baseline="0" dirty="0" smtClean="0">
                <a:solidFill>
                  <a:srgbClr val="E46C0A"/>
                </a:solidFill>
                <a:latin typeface="Calibri"/>
                <a:ea typeface="Calibri"/>
                <a:cs typeface="Calibri"/>
                <a:sym typeface="Calibri"/>
              </a:rPr>
              <a:t> / MESSAGE</a:t>
            </a:r>
            <a:r>
              <a:rPr lang="en" sz="2800" b="0" i="0" u="none" strike="noStrike" cap="none" baseline="0" dirty="0" smtClean="0">
                <a:solidFill>
                  <a:srgbClr val="E46C0A"/>
                </a:solidFill>
                <a:latin typeface="Calibri"/>
                <a:ea typeface="Calibri"/>
                <a:cs typeface="Calibri"/>
                <a:sym typeface="Calibri"/>
              </a:rPr>
              <a:t> </a:t>
            </a:r>
            <a:endParaRPr lang="en-US" sz="2800" dirty="0">
              <a:solidFill>
                <a:srgbClr val="E46C0A"/>
              </a:solidFill>
              <a:latin typeface="Calibri"/>
              <a:ea typeface="Calibri"/>
              <a:cs typeface="Calibri"/>
              <a:sym typeface="Calibri"/>
            </a:endParaRPr>
          </a:p>
          <a:p>
            <a:pPr marL="0" marR="0" lvl="0" indent="0" algn="l" rtl="0">
              <a:spcBef>
                <a:spcPts val="0"/>
              </a:spcBef>
              <a:buSzPct val="25000"/>
              <a:buNone/>
            </a:pPr>
            <a:endParaRPr lang="en-US" sz="2800" b="0" i="0" u="none" strike="noStrike" cap="none" baseline="0" dirty="0">
              <a:solidFill>
                <a:srgbClr val="E46C0A"/>
              </a:solidFill>
              <a:latin typeface="Calibri"/>
              <a:ea typeface="Calibri"/>
              <a:cs typeface="Calibri"/>
              <a:sym typeface="Calibri"/>
            </a:endParaRPr>
          </a:p>
          <a:p>
            <a:pPr lvl="0">
              <a:buSzPct val="25000"/>
            </a:pPr>
            <a:r>
              <a:rPr lang="fr-FR" sz="2800" dirty="0" smtClean="0">
                <a:solidFill>
                  <a:schemeClr val="dk1"/>
                </a:solidFill>
                <a:latin typeface="Calibri"/>
                <a:ea typeface="Calibri"/>
                <a:cs typeface="Calibri"/>
                <a:sym typeface="Calibri"/>
              </a:rPr>
              <a:t>La France veut que </a:t>
            </a:r>
            <a:r>
              <a:rPr lang="fr-FR" sz="2800" dirty="0" smtClean="0">
                <a:solidFill>
                  <a:schemeClr val="dk1"/>
                </a:solidFill>
                <a:latin typeface="Architects Daughter"/>
                <a:ea typeface="Architects Daughter"/>
                <a:cs typeface="Architects Daughter"/>
                <a:sym typeface="Architects Daughter"/>
              </a:rPr>
              <a:t>les immigrés fassent leurs valises et quittent le territoire.</a:t>
            </a:r>
          </a:p>
          <a:p>
            <a:pPr lvl="0">
              <a:buClr>
                <a:schemeClr val="dk1"/>
              </a:buClr>
            </a:pPr>
            <a:endParaRPr lang="fr-FR" sz="2800" dirty="0" smtClean="0">
              <a:solidFill>
                <a:schemeClr val="dk1"/>
              </a:solidFill>
              <a:latin typeface="Architects Daughter"/>
              <a:ea typeface="Architects Daughter"/>
              <a:cs typeface="Architects Daughter"/>
              <a:sym typeface="Architects Daughter"/>
            </a:endParaRPr>
          </a:p>
          <a:p>
            <a:pPr lvl="0">
              <a:buClr>
                <a:srgbClr val="000000"/>
              </a:buClr>
              <a:buSzPct val="25000"/>
            </a:pPr>
            <a:r>
              <a:rPr lang="fr-FR" sz="2800" dirty="0" smtClean="0">
                <a:solidFill>
                  <a:srgbClr val="FF9900"/>
                </a:solidFill>
                <a:latin typeface="Calibri"/>
                <a:ea typeface="Calibri"/>
                <a:cs typeface="Calibri"/>
                <a:sym typeface="Calibri"/>
              </a:rPr>
              <a:t>PROCÉDÉ</a:t>
            </a:r>
          </a:p>
          <a:p>
            <a:pPr lvl="0">
              <a:buClr>
                <a:schemeClr val="dk1"/>
              </a:buClr>
              <a:buSzPct val="25000"/>
            </a:pPr>
            <a:r>
              <a:rPr lang="fr-FR" sz="2800" dirty="0" smtClean="0">
                <a:solidFill>
                  <a:schemeClr val="dk1"/>
                </a:solidFill>
                <a:latin typeface="Architects Daughter"/>
                <a:ea typeface="Architects Daughter"/>
                <a:cs typeface="Architects Daughter"/>
                <a:sym typeface="Architects Daughter"/>
              </a:rPr>
              <a:t>Symbolisme</a:t>
            </a:r>
          </a:p>
          <a:p>
            <a:pPr marL="0" marR="0" lvl="0" indent="0" algn="l" rtl="0">
              <a:spcBef>
                <a:spcPts val="0"/>
              </a:spcBef>
              <a:buSzPct val="25000"/>
              <a:buNone/>
            </a:pPr>
            <a:endParaRPr lang="en" sz="2800" b="0" i="0" u="none" strike="noStrike" cap="none" baseline="0" dirty="0">
              <a:solidFill>
                <a:srgbClr val="E46C0A"/>
              </a:solidFill>
              <a:latin typeface="Calibri"/>
              <a:ea typeface="Calibri"/>
              <a:cs typeface="Calibri"/>
              <a:sym typeface="Calibri"/>
            </a:endParaRPr>
          </a:p>
        </p:txBody>
      </p:sp>
      <p:sp>
        <p:nvSpPr>
          <p:cNvPr id="216" name="Shape 216"/>
          <p:cNvSpPr txBox="1"/>
          <p:nvPr/>
        </p:nvSpPr>
        <p:spPr>
          <a:xfrm>
            <a:off x="313550" y="152276"/>
            <a:ext cx="4273800" cy="6548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dirty="0" smtClean="0">
                <a:solidFill>
                  <a:srgbClr val="BBE0E3"/>
                </a:solidFill>
                <a:latin typeface="Arial Narrow"/>
                <a:ea typeface="Arial Narrow"/>
                <a:cs typeface="Arial Narrow"/>
                <a:sym typeface="Arial Narrow"/>
              </a:rPr>
              <a:t>Décryptage </a:t>
            </a:r>
            <a:r>
              <a:rPr lang="en" sz="2800" dirty="0">
                <a:solidFill>
                  <a:srgbClr val="BBE0E3"/>
                </a:solidFill>
                <a:latin typeface="Arial Narrow"/>
                <a:ea typeface="Arial Narrow"/>
                <a:cs typeface="Arial Narrow"/>
                <a:sym typeface="Arial Narrow"/>
              </a:rPr>
              <a:t>du message</a:t>
            </a:r>
            <a:r>
              <a:rPr lang="en" sz="2800" b="0" i="0" u="none" strike="noStrike" cap="none" baseline="0" dirty="0">
                <a:solidFill>
                  <a:srgbClr val="BBE0E3"/>
                </a:solidFill>
                <a:latin typeface="Arial Narrow"/>
                <a:ea typeface="Arial Narrow"/>
                <a:cs typeface="Arial Narrow"/>
                <a:sym typeface="Arial Narrow"/>
              </a:rPr>
              <a:t>.</a:t>
            </a:r>
          </a:p>
        </p:txBody>
      </p:sp>
      <p:sp>
        <p:nvSpPr>
          <p:cNvPr id="6" name="Shape 223"/>
          <p:cNvSpPr txBox="1"/>
          <p:nvPr/>
        </p:nvSpPr>
        <p:spPr>
          <a:xfrm>
            <a:off x="4734662" y="2775165"/>
            <a:ext cx="4217433" cy="2086790"/>
          </a:xfrm>
          <a:prstGeom prst="rect">
            <a:avLst/>
          </a:prstGeom>
          <a:noFill/>
          <a:ln>
            <a:noFill/>
          </a:ln>
        </p:spPr>
        <p:txBody>
          <a:bodyPr lIns="91425" tIns="45700" rIns="91425" bIns="45700" anchor="t" anchorCtr="0">
            <a:noAutofit/>
          </a:bodyPr>
          <a:lstStyle/>
          <a:p>
            <a:pPr lvl="0">
              <a:buSzPct val="25000"/>
            </a:pPr>
            <a:endParaRPr lang="en" sz="2400" dirty="0">
              <a:solidFill>
                <a:schemeClr val="dk1"/>
              </a:solidFill>
              <a:latin typeface="Architects Daughter"/>
              <a:ea typeface="Architects Daughter"/>
              <a:cs typeface="Architects Daughter"/>
              <a:sym typeface="Architects Daughte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p:nvPr/>
        </p:nvSpPr>
        <p:spPr>
          <a:xfrm>
            <a:off x="428150" y="2072047"/>
            <a:ext cx="8074499" cy="8595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0B7D6"/>
              </a:buClr>
              <a:buSzPct val="25000"/>
              <a:buFont typeface="Arial"/>
              <a:buNone/>
            </a:pPr>
            <a:r>
              <a:rPr lang="en" sz="3200" b="1" i="0" u="none" strike="noStrike" cap="none" baseline="0">
                <a:solidFill>
                  <a:srgbClr val="50B7D6"/>
                </a:solidFill>
                <a:latin typeface="Arial"/>
                <a:ea typeface="Arial"/>
                <a:cs typeface="Arial"/>
                <a:sym typeface="Arial"/>
              </a:rPr>
              <a:t>III. </a:t>
            </a:r>
            <a:r>
              <a:rPr lang="en" sz="3200" b="1">
                <a:solidFill>
                  <a:srgbClr val="50B7D6"/>
                </a:solidFill>
              </a:rPr>
              <a:t>Mise en pratique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rotWithShape="1">
          <a:blip r:embed="rId3">
            <a:alphaModFix/>
          </a:blip>
          <a:srcRect/>
          <a:stretch/>
        </p:blipFill>
        <p:spPr>
          <a:xfrm>
            <a:off x="-23400" y="25"/>
            <a:ext cx="9192300" cy="51434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328"/>
          <p:cNvPicPr preferRelativeResize="0"/>
          <p:nvPr/>
        </p:nvPicPr>
        <p:blipFill rotWithShape="1">
          <a:blip r:embed="rId3">
            <a:alphaModFix/>
          </a:blip>
          <a:srcRect/>
          <a:stretch/>
        </p:blipFill>
        <p:spPr>
          <a:xfrm>
            <a:off x="515822" y="289872"/>
            <a:ext cx="2935395" cy="2414380"/>
          </a:xfrm>
          <a:prstGeom prst="rect">
            <a:avLst/>
          </a:prstGeom>
          <a:noFill/>
          <a:ln w="38100" cap="sq" cmpd="sng">
            <a:solidFill>
              <a:srgbClr val="000000"/>
            </a:solidFill>
            <a:prstDash val="solid"/>
            <a:miter/>
            <a:headEnd type="none" w="med" len="med"/>
            <a:tailEnd type="none" w="med" len="med"/>
          </a:ln>
        </p:spPr>
      </p:pic>
      <p:pic>
        <p:nvPicPr>
          <p:cNvPr id="4" name="Shape 336"/>
          <p:cNvPicPr preferRelativeResize="0"/>
          <p:nvPr/>
        </p:nvPicPr>
        <p:blipFill rotWithShape="1">
          <a:blip r:embed="rId4">
            <a:alphaModFix/>
          </a:blip>
          <a:srcRect/>
          <a:stretch/>
        </p:blipFill>
        <p:spPr>
          <a:xfrm>
            <a:off x="515822" y="2843504"/>
            <a:ext cx="2912827" cy="2152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Shape 270"/>
          <p:cNvPicPr preferRelativeResize="0"/>
          <p:nvPr/>
        </p:nvPicPr>
        <p:blipFill rotWithShape="1">
          <a:blip r:embed="rId5">
            <a:alphaModFix/>
          </a:blip>
          <a:srcRect/>
          <a:stretch/>
        </p:blipFill>
        <p:spPr>
          <a:xfrm>
            <a:off x="4044827" y="430494"/>
            <a:ext cx="4558050" cy="3142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9341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p:cNvPicPr preferRelativeResize="0"/>
          <p:nvPr/>
        </p:nvPicPr>
        <p:blipFill rotWithShape="1">
          <a:blip r:embed="rId3">
            <a:alphaModFix/>
          </a:blip>
          <a:srcRect/>
          <a:stretch/>
        </p:blipFill>
        <p:spPr>
          <a:xfrm>
            <a:off x="0" y="11424"/>
            <a:ext cx="9144000" cy="51434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rotWithShape="1">
          <a:blip r:embed="rId3">
            <a:alphaModFix/>
          </a:blip>
          <a:srcRect/>
          <a:stretch/>
        </p:blipFill>
        <p:spPr>
          <a:xfrm>
            <a:off x="0" y="11425"/>
            <a:ext cx="9144000" cy="3588900"/>
          </a:xfrm>
          <a:prstGeom prst="rect">
            <a:avLst/>
          </a:prstGeom>
          <a:noFill/>
          <a:ln>
            <a:noFill/>
          </a:ln>
        </p:spPr>
      </p:pic>
      <p:sp>
        <p:nvSpPr>
          <p:cNvPr id="246" name="Shape 246"/>
          <p:cNvSpPr txBox="1"/>
          <p:nvPr/>
        </p:nvSpPr>
        <p:spPr>
          <a:xfrm>
            <a:off x="2038350" y="26450"/>
            <a:ext cx="7105499" cy="637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000" b="1" i="1" u="none" strike="noStrike" cap="none" baseline="0" dirty="0">
                <a:solidFill>
                  <a:schemeClr val="accent1"/>
                </a:solidFill>
                <a:latin typeface="Arial Narrow"/>
                <a:ea typeface="Arial Narrow"/>
                <a:cs typeface="Arial Narrow"/>
                <a:sym typeface="Arial Narrow"/>
              </a:rPr>
              <a:t>Description / Vocabulaire. </a:t>
            </a:r>
            <a:r>
              <a:rPr lang="en" sz="2000" b="0" i="0" u="none" strike="noStrike" cap="none" baseline="0" dirty="0">
                <a:solidFill>
                  <a:schemeClr val="accent1"/>
                </a:solidFill>
                <a:latin typeface="Arial Narrow"/>
                <a:ea typeface="Arial Narrow"/>
                <a:cs typeface="Arial Narrow"/>
                <a:sym typeface="Arial Narrow"/>
              </a:rPr>
              <a:t>Avec un partenaire, décrivez ce dessin de la manière la plus </a:t>
            </a:r>
            <a:r>
              <a:rPr lang="en" sz="2000" b="0" i="0" u="none" strike="noStrike" cap="none" baseline="0" dirty="0" smtClean="0">
                <a:solidFill>
                  <a:schemeClr val="accent1"/>
                </a:solidFill>
                <a:latin typeface="Arial Narrow"/>
                <a:ea typeface="Arial Narrow"/>
                <a:cs typeface="Arial Narrow"/>
                <a:sym typeface="Arial Narrow"/>
              </a:rPr>
              <a:t>détaillée </a:t>
            </a:r>
            <a:r>
              <a:rPr lang="en" sz="2000" b="0" i="0" u="none" strike="noStrike" cap="none" baseline="0" dirty="0">
                <a:solidFill>
                  <a:schemeClr val="accent1"/>
                </a:solidFill>
                <a:latin typeface="Arial Narrow"/>
                <a:ea typeface="Arial Narrow"/>
                <a:cs typeface="Arial Narrow"/>
                <a:sym typeface="Arial Narrow"/>
              </a:rPr>
              <a:t>possible à l’aide du </a:t>
            </a:r>
            <a:r>
              <a:rPr lang="en" sz="2000" b="0" i="0" u="none" strike="noStrike" cap="none" baseline="0" dirty="0" smtClean="0">
                <a:solidFill>
                  <a:schemeClr val="accent1"/>
                </a:solidFill>
                <a:latin typeface="Arial Narrow"/>
                <a:ea typeface="Arial Narrow"/>
                <a:cs typeface="Arial Narrow"/>
                <a:sym typeface="Arial Narrow"/>
              </a:rPr>
              <a:t>vocabulaire</a:t>
            </a:r>
            <a:r>
              <a:rPr lang="en-US" sz="2000" b="0" i="0" u="none" strike="noStrike" cap="none" dirty="0" smtClean="0">
                <a:solidFill>
                  <a:schemeClr val="accent1"/>
                </a:solidFill>
                <a:latin typeface="Arial Narrow"/>
                <a:ea typeface="Arial Narrow"/>
                <a:cs typeface="Arial Narrow"/>
                <a:sym typeface="Arial Narrow"/>
              </a:rPr>
              <a:t> </a:t>
            </a:r>
            <a:r>
              <a:rPr lang="en-US" sz="2000" b="0" i="0" u="none" strike="noStrike" cap="none" dirty="0" err="1" smtClean="0">
                <a:solidFill>
                  <a:schemeClr val="accent1"/>
                </a:solidFill>
                <a:latin typeface="Arial Narrow"/>
                <a:ea typeface="Arial Narrow"/>
                <a:cs typeface="Arial Narrow"/>
                <a:sym typeface="Arial Narrow"/>
              </a:rPr>
              <a:t>fourni</a:t>
            </a:r>
            <a:r>
              <a:rPr lang="en-US" sz="2000" b="0" i="0" u="none" strike="noStrike" cap="none" dirty="0" smtClean="0">
                <a:solidFill>
                  <a:schemeClr val="accent1"/>
                </a:solidFill>
                <a:latin typeface="Arial Narrow"/>
                <a:ea typeface="Arial Narrow"/>
                <a:cs typeface="Arial Narrow"/>
                <a:sym typeface="Arial Narrow"/>
              </a:rPr>
              <a:t>.</a:t>
            </a:r>
            <a:endParaRPr lang="en" sz="2000" b="0" i="0" u="none" strike="noStrike" cap="none" baseline="0" dirty="0">
              <a:solidFill>
                <a:schemeClr val="accent1"/>
              </a:solidFill>
              <a:latin typeface="Arial Narrow"/>
              <a:ea typeface="Arial Narrow"/>
              <a:cs typeface="Arial Narrow"/>
              <a:sym typeface="Arial Narrow"/>
            </a:endParaRPr>
          </a:p>
        </p:txBody>
      </p:sp>
      <p:sp>
        <p:nvSpPr>
          <p:cNvPr id="247" name="Shape 247"/>
          <p:cNvSpPr txBox="1"/>
          <p:nvPr/>
        </p:nvSpPr>
        <p:spPr>
          <a:xfrm>
            <a:off x="188132" y="3600330"/>
            <a:ext cx="8955900" cy="1412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b="0" i="0" u="none" strike="noStrike" cap="none" baseline="0" dirty="0">
                <a:solidFill>
                  <a:srgbClr val="BBE0E3"/>
                </a:solidFill>
                <a:latin typeface="Julius Sans One"/>
                <a:ea typeface="Julius Sans One"/>
                <a:cs typeface="Julius Sans One"/>
                <a:sym typeface="Julius Sans One"/>
              </a:rPr>
              <a:t>Une barrière       	    </a:t>
            </a:r>
            <a:r>
              <a:rPr lang="en-US" sz="1800" b="0" i="0" u="none" strike="noStrike" cap="none" baseline="0" dirty="0" smtClean="0">
                <a:solidFill>
                  <a:srgbClr val="BBE0E3"/>
                </a:solidFill>
                <a:latin typeface="Julius Sans One"/>
                <a:ea typeface="Julius Sans One"/>
                <a:cs typeface="Julius Sans One"/>
                <a:sym typeface="Julius Sans One"/>
              </a:rPr>
              <a:t>	</a:t>
            </a:r>
            <a:r>
              <a:rPr lang="en" sz="1800" dirty="0" smtClean="0">
                <a:solidFill>
                  <a:srgbClr val="BBE0E3"/>
                </a:solidFill>
                <a:latin typeface="Julius Sans One"/>
                <a:ea typeface="Julius Sans One"/>
                <a:cs typeface="Julius Sans One"/>
                <a:sym typeface="Julius Sans One"/>
              </a:rPr>
              <a:t>S’approcher </a:t>
            </a:r>
            <a:r>
              <a:rPr lang="en" sz="1800" dirty="0">
                <a:solidFill>
                  <a:srgbClr val="BBE0E3"/>
                </a:solidFill>
                <a:latin typeface="Julius Sans One"/>
                <a:ea typeface="Julius Sans One"/>
                <a:cs typeface="Julius Sans One"/>
                <a:sym typeface="Julius Sans One"/>
              </a:rPr>
              <a:t>de</a:t>
            </a:r>
            <a:r>
              <a:rPr lang="en" sz="1800" b="0" i="0" u="none" strike="noStrike" cap="none" baseline="0" dirty="0">
                <a:solidFill>
                  <a:srgbClr val="BBE0E3"/>
                </a:solidFill>
                <a:latin typeface="Julius Sans One"/>
                <a:ea typeface="Julius Sans One"/>
                <a:cs typeface="Julius Sans One"/>
                <a:sym typeface="Julius Sans One"/>
              </a:rPr>
              <a:t>	  </a:t>
            </a:r>
            <a:r>
              <a:rPr lang="en-US" sz="1800" dirty="0">
                <a:solidFill>
                  <a:srgbClr val="BBE0E3"/>
                </a:solidFill>
                <a:latin typeface="Julius Sans One"/>
                <a:ea typeface="Julius Sans One"/>
                <a:cs typeface="Julius Sans One"/>
                <a:sym typeface="Julius Sans One"/>
              </a:rPr>
              <a:t> </a:t>
            </a:r>
            <a:r>
              <a:rPr lang="en-US" sz="1800" dirty="0" smtClean="0">
                <a:solidFill>
                  <a:srgbClr val="BBE0E3"/>
                </a:solidFill>
                <a:latin typeface="Julius Sans One"/>
                <a:ea typeface="Julius Sans One"/>
                <a:cs typeface="Julius Sans One"/>
                <a:sym typeface="Julius Sans One"/>
              </a:rPr>
              <a:t>  	</a:t>
            </a:r>
            <a:r>
              <a:rPr lang="en" sz="1800" dirty="0" smtClean="0">
                <a:solidFill>
                  <a:srgbClr val="BBE0E3"/>
                </a:solidFill>
                <a:latin typeface="Julius Sans One"/>
                <a:ea typeface="Julius Sans One"/>
                <a:cs typeface="Julius Sans One"/>
                <a:sym typeface="Julius Sans One"/>
              </a:rPr>
              <a:t>Porter </a:t>
            </a:r>
            <a:r>
              <a:rPr lang="en" sz="1800" dirty="0">
                <a:solidFill>
                  <a:srgbClr val="BBE0E3"/>
                </a:solidFill>
                <a:latin typeface="Julius Sans One"/>
                <a:ea typeface="Julius Sans One"/>
                <a:cs typeface="Julius Sans One"/>
                <a:sym typeface="Julius Sans One"/>
              </a:rPr>
              <a:t>un foulard</a:t>
            </a:r>
            <a:r>
              <a:rPr lang="en" sz="1800" b="0" i="0" u="none" strike="noStrike" cap="none" baseline="0" dirty="0">
                <a:solidFill>
                  <a:srgbClr val="BBE0E3"/>
                </a:solidFill>
                <a:latin typeface="Julius Sans One"/>
                <a:ea typeface="Julius Sans One"/>
                <a:cs typeface="Julius Sans One"/>
                <a:sym typeface="Julius Sans One"/>
              </a:rPr>
              <a:t>	     </a:t>
            </a:r>
          </a:p>
          <a:p>
            <a:pPr marL="0" marR="0" lvl="0" indent="0" algn="l" rtl="0">
              <a:spcBef>
                <a:spcPts val="0"/>
              </a:spcBef>
              <a:buSzPct val="25000"/>
              <a:buNone/>
            </a:pPr>
            <a:r>
              <a:rPr lang="en" sz="1800" dirty="0" smtClean="0">
                <a:solidFill>
                  <a:srgbClr val="BBE0E3"/>
                </a:solidFill>
                <a:latin typeface="Julius Sans One"/>
                <a:ea typeface="Julius Sans One"/>
                <a:cs typeface="Julius Sans One"/>
                <a:sym typeface="Julius Sans One"/>
              </a:rPr>
              <a:t>~</a:t>
            </a:r>
            <a:r>
              <a:rPr lang="en-US" sz="1800" dirty="0" smtClean="0">
                <a:solidFill>
                  <a:srgbClr val="BBE0E3"/>
                </a:solidFill>
                <a:latin typeface="Julius Sans One"/>
                <a:ea typeface="Julius Sans One"/>
                <a:cs typeface="Julius Sans One"/>
                <a:sym typeface="Julius Sans One"/>
              </a:rPr>
              <a:t>de</a:t>
            </a:r>
            <a:r>
              <a:rPr lang="en" sz="1800" b="0" i="0" u="none" strike="noStrike" cap="none" baseline="0" dirty="0" smtClean="0">
                <a:solidFill>
                  <a:srgbClr val="BBE0E3"/>
                </a:solidFill>
                <a:latin typeface="Julius Sans One"/>
                <a:ea typeface="Julius Sans One"/>
                <a:cs typeface="Julius Sans One"/>
                <a:sym typeface="Julius Sans One"/>
              </a:rPr>
              <a:t> </a:t>
            </a:r>
            <a:r>
              <a:rPr lang="en" sz="1800" b="0" i="0" u="none" strike="noStrike" cap="none" baseline="0" dirty="0">
                <a:solidFill>
                  <a:srgbClr val="BBE0E3"/>
                </a:solidFill>
                <a:latin typeface="Julius Sans One"/>
                <a:ea typeface="Julius Sans One"/>
                <a:cs typeface="Julius Sans One"/>
                <a:sym typeface="Julius Sans One"/>
              </a:rPr>
              <a:t>fil de fer barbelé  </a:t>
            </a:r>
            <a:r>
              <a:rPr lang="en-US" sz="1800" b="0" i="0" u="none" strike="noStrike" cap="none" baseline="0" dirty="0" smtClean="0">
                <a:solidFill>
                  <a:srgbClr val="BBE0E3"/>
                </a:solidFill>
                <a:latin typeface="Julius Sans One"/>
                <a:ea typeface="Julius Sans One"/>
                <a:cs typeface="Julius Sans One"/>
                <a:sym typeface="Julius Sans One"/>
              </a:rPr>
              <a:t>	</a:t>
            </a:r>
            <a:r>
              <a:rPr lang="en" sz="1800" dirty="0" smtClean="0">
                <a:solidFill>
                  <a:srgbClr val="BBE0E3"/>
                </a:solidFill>
                <a:latin typeface="Julius Sans One"/>
                <a:ea typeface="Julius Sans One"/>
                <a:cs typeface="Julius Sans One"/>
                <a:sym typeface="Julius Sans One"/>
              </a:rPr>
              <a:t>Se </a:t>
            </a:r>
            <a:r>
              <a:rPr lang="en" sz="1800" dirty="0">
                <a:solidFill>
                  <a:srgbClr val="BBE0E3"/>
                </a:solidFill>
                <a:latin typeface="Julius Sans One"/>
                <a:ea typeface="Julius Sans One"/>
                <a:cs typeface="Julius Sans One"/>
                <a:sym typeface="Julius Sans One"/>
              </a:rPr>
              <a:t>diriger </a:t>
            </a:r>
            <a:r>
              <a:rPr lang="en" sz="1800" dirty="0" smtClean="0">
                <a:solidFill>
                  <a:srgbClr val="BBE0E3"/>
                </a:solidFill>
                <a:latin typeface="Julius Sans One"/>
                <a:ea typeface="Julius Sans One"/>
                <a:cs typeface="Julius Sans One"/>
                <a:sym typeface="Julius Sans One"/>
              </a:rPr>
              <a:t>vers</a:t>
            </a:r>
            <a:r>
              <a:rPr lang="en-US" sz="1800" dirty="0" smtClean="0">
                <a:solidFill>
                  <a:srgbClr val="BBE0E3"/>
                </a:solidFill>
                <a:latin typeface="Julius Sans One"/>
                <a:ea typeface="Julius Sans One"/>
                <a:cs typeface="Julius Sans One"/>
                <a:sym typeface="Julius Sans One"/>
              </a:rPr>
              <a:t>		T</a:t>
            </a:r>
            <a:r>
              <a:rPr lang="en" sz="1800" dirty="0" smtClean="0">
                <a:solidFill>
                  <a:srgbClr val="BBE0E3"/>
                </a:solidFill>
                <a:latin typeface="Julius Sans One"/>
                <a:ea typeface="Julius Sans One"/>
                <a:cs typeface="Julius Sans One"/>
                <a:sym typeface="Julius Sans One"/>
              </a:rPr>
              <a:t>enir </a:t>
            </a:r>
            <a:r>
              <a:rPr lang="en" sz="1800" u="sng" dirty="0">
                <a:solidFill>
                  <a:srgbClr val="BBE0E3"/>
                </a:solidFill>
                <a:latin typeface="Julius Sans One"/>
                <a:ea typeface="Julius Sans One"/>
                <a:cs typeface="Julius Sans One"/>
                <a:sym typeface="Julius Sans One"/>
              </a:rPr>
              <a:t>qn</a:t>
            </a:r>
            <a:r>
              <a:rPr lang="en" sz="1800" dirty="0">
                <a:solidFill>
                  <a:srgbClr val="BBE0E3"/>
                </a:solidFill>
                <a:latin typeface="Julius Sans One"/>
                <a:ea typeface="Julius Sans One"/>
                <a:cs typeface="Julius Sans One"/>
                <a:sym typeface="Julius Sans One"/>
              </a:rPr>
              <a:t> </a:t>
            </a:r>
            <a:r>
              <a:rPr lang="en" sz="1800" b="1" dirty="0">
                <a:solidFill>
                  <a:srgbClr val="E389DA"/>
                </a:solidFill>
                <a:latin typeface="Julius Sans One"/>
                <a:ea typeface="Julius Sans One"/>
                <a:cs typeface="Julius Sans One"/>
                <a:sym typeface="Julius Sans One"/>
              </a:rPr>
              <a:t>par</a:t>
            </a:r>
            <a:r>
              <a:rPr lang="en" sz="1800" dirty="0">
                <a:solidFill>
                  <a:srgbClr val="E389DA"/>
                </a:solidFill>
                <a:latin typeface="Julius Sans One"/>
                <a:ea typeface="Julius Sans One"/>
                <a:cs typeface="Julius Sans One"/>
                <a:sym typeface="Julius Sans One"/>
              </a:rPr>
              <a:t> </a:t>
            </a:r>
            <a:r>
              <a:rPr lang="en" sz="1800" dirty="0">
                <a:solidFill>
                  <a:srgbClr val="BBE0E3"/>
                </a:solidFill>
                <a:latin typeface="Julius Sans One"/>
                <a:ea typeface="Julius Sans One"/>
                <a:cs typeface="Julius Sans One"/>
                <a:sym typeface="Julius Sans One"/>
              </a:rPr>
              <a:t>la main</a:t>
            </a:r>
          </a:p>
          <a:p>
            <a:pPr marL="0" marR="0" lvl="0" indent="0" algn="l" rtl="0">
              <a:spcBef>
                <a:spcPts val="0"/>
              </a:spcBef>
              <a:buSzPct val="25000"/>
              <a:buNone/>
            </a:pPr>
            <a:r>
              <a:rPr lang="en" sz="1800" dirty="0">
                <a:solidFill>
                  <a:srgbClr val="BBE0E3"/>
                </a:solidFill>
                <a:latin typeface="Julius Sans One"/>
                <a:ea typeface="Julius Sans One"/>
                <a:cs typeface="Julius Sans One"/>
                <a:sym typeface="Julius Sans One"/>
              </a:rPr>
              <a:t>Un désert 		</a:t>
            </a:r>
            <a:r>
              <a:rPr lang="en" sz="1800" dirty="0" smtClean="0">
                <a:solidFill>
                  <a:srgbClr val="BBE0E3"/>
                </a:solidFill>
                <a:latin typeface="Julius Sans One"/>
                <a:ea typeface="Julius Sans One"/>
                <a:cs typeface="Julius Sans One"/>
                <a:sym typeface="Julius Sans One"/>
              </a:rPr>
              <a:t>S’arrêter </a:t>
            </a:r>
            <a:r>
              <a:rPr lang="en" sz="1800" dirty="0">
                <a:solidFill>
                  <a:srgbClr val="BBE0E3"/>
                </a:solidFill>
                <a:latin typeface="Julius Sans One"/>
                <a:ea typeface="Julius Sans One"/>
                <a:cs typeface="Julius Sans One"/>
                <a:sym typeface="Julius Sans One"/>
              </a:rPr>
              <a:t>devant</a:t>
            </a:r>
            <a:r>
              <a:rPr lang="en" sz="1800" b="0" i="0" u="none" strike="noStrike" cap="none" baseline="0" dirty="0">
                <a:solidFill>
                  <a:srgbClr val="BBE0E3"/>
                </a:solidFill>
                <a:latin typeface="Julius Sans One"/>
                <a:ea typeface="Julius Sans One"/>
                <a:cs typeface="Julius Sans One"/>
                <a:sym typeface="Julius Sans One"/>
              </a:rPr>
              <a:t>	 </a:t>
            </a:r>
            <a:r>
              <a:rPr lang="en" sz="1800" dirty="0">
                <a:solidFill>
                  <a:srgbClr val="BBE0E3"/>
                </a:solidFill>
                <a:latin typeface="Julius Sans One"/>
                <a:ea typeface="Julius Sans One"/>
                <a:cs typeface="Julius Sans One"/>
                <a:sym typeface="Julius Sans One"/>
              </a:rPr>
              <a:t>       </a:t>
            </a:r>
            <a:r>
              <a:rPr lang="en-US" sz="1800" dirty="0" smtClean="0">
                <a:solidFill>
                  <a:srgbClr val="BBE0E3"/>
                </a:solidFill>
                <a:latin typeface="Julius Sans One"/>
                <a:ea typeface="Julius Sans One"/>
                <a:cs typeface="Julius Sans One"/>
                <a:sym typeface="Julius Sans One"/>
              </a:rPr>
              <a:t>	</a:t>
            </a:r>
            <a:r>
              <a:rPr lang="en" sz="1800" dirty="0" smtClean="0">
                <a:solidFill>
                  <a:srgbClr val="BBE0E3"/>
                </a:solidFill>
                <a:latin typeface="Julius Sans One"/>
                <a:ea typeface="Julius Sans One"/>
                <a:cs typeface="Julius Sans One"/>
                <a:sym typeface="Julius Sans One"/>
              </a:rPr>
              <a:t>Tenir </a:t>
            </a:r>
            <a:r>
              <a:rPr lang="en" sz="1800" u="sng" dirty="0">
                <a:solidFill>
                  <a:srgbClr val="BBE0E3"/>
                </a:solidFill>
                <a:latin typeface="Julius Sans One"/>
                <a:ea typeface="Julius Sans One"/>
                <a:cs typeface="Julius Sans One"/>
                <a:sym typeface="Julius Sans One"/>
              </a:rPr>
              <a:t>qch</a:t>
            </a:r>
            <a:r>
              <a:rPr lang="en" sz="1800" dirty="0">
                <a:solidFill>
                  <a:srgbClr val="BBE0E3"/>
                </a:solidFill>
                <a:latin typeface="Julius Sans One"/>
                <a:ea typeface="Julius Sans One"/>
                <a:cs typeface="Julius Sans One"/>
                <a:sym typeface="Julius Sans One"/>
              </a:rPr>
              <a:t> </a:t>
            </a:r>
            <a:r>
              <a:rPr lang="en" sz="1800" b="1" dirty="0">
                <a:solidFill>
                  <a:srgbClr val="E389DA"/>
                </a:solidFill>
                <a:latin typeface="Julius Sans One"/>
                <a:ea typeface="Julius Sans One"/>
                <a:cs typeface="Julius Sans One"/>
                <a:sym typeface="Julius Sans One"/>
              </a:rPr>
              <a:t>à</a:t>
            </a:r>
            <a:r>
              <a:rPr lang="en" sz="1800" dirty="0">
                <a:solidFill>
                  <a:srgbClr val="E389DA"/>
                </a:solidFill>
                <a:latin typeface="Julius Sans One"/>
                <a:ea typeface="Julius Sans One"/>
                <a:cs typeface="Julius Sans One"/>
                <a:sym typeface="Julius Sans One"/>
              </a:rPr>
              <a:t> </a:t>
            </a:r>
            <a:r>
              <a:rPr lang="en" sz="1800" dirty="0">
                <a:solidFill>
                  <a:srgbClr val="BBE0E3"/>
                </a:solidFill>
                <a:latin typeface="Julius Sans One"/>
                <a:ea typeface="Julius Sans One"/>
                <a:cs typeface="Julius Sans One"/>
                <a:sym typeface="Julius Sans One"/>
              </a:rPr>
              <a:t>la main</a:t>
            </a:r>
            <a:r>
              <a:rPr lang="en" sz="1800" b="0" i="0" u="none" strike="noStrike" cap="none" baseline="0" dirty="0">
                <a:solidFill>
                  <a:srgbClr val="BBE0E3"/>
                </a:solidFill>
                <a:latin typeface="Julius Sans One"/>
                <a:ea typeface="Julius Sans One"/>
                <a:cs typeface="Julius Sans One"/>
                <a:sym typeface="Julius Sans One"/>
              </a:rPr>
              <a:t> </a:t>
            </a:r>
          </a:p>
          <a:p>
            <a:pPr marL="0" marR="0" lvl="0" indent="0" algn="l" rtl="0">
              <a:spcBef>
                <a:spcPts val="0"/>
              </a:spcBef>
              <a:buSzPct val="25000"/>
              <a:buNone/>
            </a:pPr>
            <a:r>
              <a:rPr lang="en" sz="1800" dirty="0">
                <a:solidFill>
                  <a:srgbClr val="BBE0E3"/>
                </a:solidFill>
                <a:latin typeface="Julius Sans One"/>
                <a:ea typeface="Julius Sans One"/>
                <a:cs typeface="Julius Sans One"/>
                <a:sym typeface="Julius Sans One"/>
              </a:rPr>
              <a:t>Une frontière            	S’incliner en arrière      </a:t>
            </a:r>
            <a:r>
              <a:rPr lang="en-US" sz="1800" dirty="0" smtClean="0">
                <a:solidFill>
                  <a:srgbClr val="BBE0E3"/>
                </a:solidFill>
                <a:latin typeface="Julius Sans One"/>
                <a:ea typeface="Julius Sans One"/>
                <a:cs typeface="Julius Sans One"/>
                <a:sym typeface="Julius Sans One"/>
              </a:rPr>
              <a:t>	</a:t>
            </a:r>
            <a:r>
              <a:rPr lang="en" sz="1800" dirty="0" smtClean="0">
                <a:solidFill>
                  <a:srgbClr val="BBE0E3"/>
                </a:solidFill>
                <a:latin typeface="Julius Sans One"/>
                <a:ea typeface="Julius Sans One"/>
                <a:cs typeface="Julius Sans One"/>
                <a:sym typeface="Julius Sans One"/>
              </a:rPr>
              <a:t>Être </a:t>
            </a:r>
            <a:r>
              <a:rPr lang="en" sz="1800" dirty="0">
                <a:solidFill>
                  <a:srgbClr val="BBE0E3"/>
                </a:solidFill>
                <a:latin typeface="Julius Sans One"/>
                <a:ea typeface="Julius Sans One"/>
                <a:cs typeface="Julius Sans One"/>
                <a:sym typeface="Julius Sans One"/>
              </a:rPr>
              <a:t>penché/e en avant  </a:t>
            </a:r>
          </a:p>
          <a:p>
            <a:pPr lvl="0" rtl="0">
              <a:spcBef>
                <a:spcPts val="0"/>
              </a:spcBef>
              <a:buSzPct val="25000"/>
              <a:buNone/>
            </a:pPr>
            <a:r>
              <a:rPr lang="en" sz="1800" dirty="0">
                <a:solidFill>
                  <a:srgbClr val="BBE0E3"/>
                </a:solidFill>
                <a:latin typeface="Julius Sans One"/>
                <a:ea typeface="Julius Sans One"/>
                <a:cs typeface="Julius Sans One"/>
                <a:sym typeface="Julius Sans One"/>
              </a:rPr>
              <a:t>Un afflux de gens		Lever les bras au ciel   </a:t>
            </a:r>
            <a:r>
              <a:rPr lang="en" sz="1800" b="0" i="0" u="none" strike="noStrike" cap="none" baseline="0" dirty="0">
                <a:solidFill>
                  <a:srgbClr val="BBE0E3"/>
                </a:solidFill>
                <a:latin typeface="Julius Sans One"/>
                <a:ea typeface="Julius Sans One"/>
                <a:cs typeface="Julius Sans One"/>
                <a:sym typeface="Julius Sans One"/>
              </a:rPr>
              <a:t>  </a:t>
            </a:r>
            <a:r>
              <a:rPr lang="en-US" sz="1800" b="0" i="0" u="none" strike="noStrike" cap="none" baseline="0" dirty="0" smtClean="0">
                <a:solidFill>
                  <a:srgbClr val="BBE0E3"/>
                </a:solidFill>
                <a:latin typeface="Julius Sans One"/>
                <a:ea typeface="Julius Sans One"/>
                <a:cs typeface="Julius Sans One"/>
                <a:sym typeface="Julius Sans One"/>
              </a:rPr>
              <a:t>	</a:t>
            </a:r>
            <a:r>
              <a:rPr lang="en" sz="1800" b="0" i="0" u="none" strike="noStrike" cap="none" baseline="0" dirty="0" smtClean="0">
                <a:solidFill>
                  <a:srgbClr val="BBE0E3"/>
                </a:solidFill>
                <a:latin typeface="Julius Sans One"/>
                <a:ea typeface="Julius Sans One"/>
                <a:cs typeface="Julius Sans One"/>
                <a:sym typeface="Julius Sans One"/>
              </a:rPr>
              <a:t>Montrer </a:t>
            </a:r>
            <a:r>
              <a:rPr lang="en" sz="1800" b="0" i="0" u="none" strike="noStrike" cap="none" baseline="0" dirty="0">
                <a:solidFill>
                  <a:srgbClr val="BBE0E3"/>
                </a:solidFill>
                <a:latin typeface="Julius Sans One"/>
                <a:ea typeface="Julius Sans One"/>
                <a:cs typeface="Julius Sans One"/>
                <a:sym typeface="Julius Sans One"/>
              </a:rPr>
              <a:t>qch du doigt</a:t>
            </a:r>
          </a:p>
          <a:p>
            <a:pPr marL="0" marR="0" lvl="0" indent="0" algn="l" rtl="0">
              <a:spcBef>
                <a:spcPts val="0"/>
              </a:spcBef>
              <a:buSzPct val="25000"/>
              <a:buNone/>
            </a:pPr>
            <a:r>
              <a:rPr lang="en" sz="1800" b="0" i="0" u="none" strike="noStrike" cap="none" baseline="0" dirty="0">
                <a:solidFill>
                  <a:srgbClr val="BBE0E3"/>
                </a:solidFill>
                <a:latin typeface="Julius Sans One"/>
                <a:ea typeface="Julius Sans One"/>
                <a:cs typeface="Julius Sans One"/>
                <a:sym typeface="Julius Sans One"/>
              </a:rPr>
              <a:t>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p:cNvPicPr preferRelativeResize="0"/>
          <p:nvPr/>
        </p:nvPicPr>
        <p:blipFill rotWithShape="1">
          <a:blip r:embed="rId3">
            <a:alphaModFix/>
          </a:blip>
          <a:srcRect/>
          <a:stretch/>
        </p:blipFill>
        <p:spPr>
          <a:xfrm>
            <a:off x="154299" y="266725"/>
            <a:ext cx="4028233" cy="4169808"/>
          </a:xfrm>
          <a:prstGeom prst="rect">
            <a:avLst/>
          </a:prstGeom>
          <a:noFill/>
          <a:ln>
            <a:noFill/>
          </a:ln>
        </p:spPr>
      </p:pic>
      <p:sp>
        <p:nvSpPr>
          <p:cNvPr id="254" name="Shape 254"/>
          <p:cNvSpPr txBox="1"/>
          <p:nvPr/>
        </p:nvSpPr>
        <p:spPr>
          <a:xfrm>
            <a:off x="4368799" y="266725"/>
            <a:ext cx="4775225" cy="46670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none" strike="noStrike" cap="none" baseline="0" dirty="0">
                <a:solidFill>
                  <a:srgbClr val="BBE0E3"/>
                </a:solidFill>
                <a:latin typeface="Julius Sans One"/>
                <a:ea typeface="Julius Sans One"/>
                <a:cs typeface="Julius Sans One"/>
                <a:sym typeface="Julius Sans One"/>
              </a:rPr>
              <a:t>Un drapeau				     Une terre d’asile		         Accueillir / Etre accueilli/e</a:t>
            </a:r>
          </a:p>
          <a:p>
            <a:pPr marL="0" marR="0" lvl="0" indent="0" algn="l" rtl="0">
              <a:spcBef>
                <a:spcPts val="0"/>
              </a:spcBef>
              <a:buSzPct val="25000"/>
              <a:buNone/>
            </a:pPr>
            <a:r>
              <a:rPr lang="en" sz="2400" dirty="0">
                <a:solidFill>
                  <a:srgbClr val="BBE0E3"/>
                </a:solidFill>
                <a:latin typeface="Julius Sans One"/>
                <a:ea typeface="Julius Sans One"/>
                <a:cs typeface="Julius Sans One"/>
                <a:sym typeface="Julius Sans One"/>
              </a:rPr>
              <a:t>Refuser / etre </a:t>
            </a:r>
            <a:r>
              <a:rPr lang="en" sz="2400" dirty="0" smtClean="0">
                <a:solidFill>
                  <a:srgbClr val="BBE0E3"/>
                </a:solidFill>
                <a:latin typeface="Julius Sans One"/>
                <a:ea typeface="Julius Sans One"/>
                <a:cs typeface="Julius Sans One"/>
                <a:sym typeface="Julius Sans One"/>
              </a:rPr>
              <a:t>refu</a:t>
            </a:r>
            <a:r>
              <a:rPr lang="fr-FR" sz="2400" dirty="0" err="1" smtClean="0">
                <a:solidFill>
                  <a:srgbClr val="BBE0E3"/>
                </a:solidFill>
                <a:latin typeface="Julius Sans One"/>
                <a:ea typeface="Julius Sans One"/>
                <a:cs typeface="Julius Sans One"/>
                <a:sym typeface="Julius Sans One"/>
              </a:rPr>
              <a:t>sé</a:t>
            </a:r>
            <a:r>
              <a:rPr lang="fr-FR" sz="2400" dirty="0" smtClean="0">
                <a:solidFill>
                  <a:srgbClr val="BBE0E3"/>
                </a:solidFill>
                <a:latin typeface="Julius Sans One"/>
                <a:ea typeface="Julius Sans One"/>
                <a:cs typeface="Julius Sans One"/>
                <a:sym typeface="Julius Sans One"/>
              </a:rPr>
              <a:t>/e</a:t>
            </a:r>
          </a:p>
          <a:p>
            <a:pPr marL="0" marR="0" lvl="0" indent="0" algn="l" rtl="0">
              <a:spcBef>
                <a:spcPts val="0"/>
              </a:spcBef>
              <a:buSzPct val="25000"/>
              <a:buNone/>
            </a:pPr>
            <a:r>
              <a:rPr lang="en" sz="2400" b="0" i="0" u="none" strike="noStrike" cap="none" baseline="0" dirty="0" smtClean="0">
                <a:solidFill>
                  <a:srgbClr val="BBE0E3"/>
                </a:solidFill>
                <a:latin typeface="Julius Sans One"/>
                <a:ea typeface="Julius Sans One"/>
                <a:cs typeface="Julius Sans One"/>
                <a:sym typeface="Julius Sans One"/>
              </a:rPr>
              <a:t>L’union </a:t>
            </a:r>
            <a:r>
              <a:rPr lang="en" sz="2400" b="0" i="0" u="none" strike="noStrike" cap="none" baseline="0" dirty="0">
                <a:solidFill>
                  <a:srgbClr val="BBE0E3"/>
                </a:solidFill>
                <a:latin typeface="Julius Sans One"/>
                <a:ea typeface="Julius Sans One"/>
                <a:cs typeface="Julius Sans One"/>
                <a:sym typeface="Julius Sans One"/>
              </a:rPr>
              <a:t>européenne		     Quitter son pays (d’origine)   </a:t>
            </a:r>
          </a:p>
          <a:p>
            <a:pPr lvl="0">
              <a:buSzPct val="25000"/>
            </a:pPr>
            <a:r>
              <a:rPr lang="en" sz="2400" dirty="0">
                <a:solidFill>
                  <a:srgbClr val="BBE0E3"/>
                </a:solidFill>
                <a:latin typeface="Julius Sans One"/>
                <a:ea typeface="Julius Sans One"/>
                <a:cs typeface="Julius Sans One"/>
                <a:sym typeface="Julius Sans One"/>
              </a:rPr>
              <a:t>*</a:t>
            </a:r>
            <a:r>
              <a:rPr lang="en" sz="2400" b="0" i="0" u="none" strike="noStrike" cap="none" baseline="0" dirty="0">
                <a:solidFill>
                  <a:srgbClr val="BBE0E3"/>
                </a:solidFill>
                <a:latin typeface="Julius Sans One"/>
                <a:ea typeface="Julius Sans One"/>
                <a:cs typeface="Julius Sans One"/>
                <a:sym typeface="Julius Sans One"/>
              </a:rPr>
              <a:t>Des migrants / des réfugiés    Chercher une </a:t>
            </a:r>
            <a:r>
              <a:rPr lang="en" sz="2400" b="0" i="0" u="none" strike="noStrike" cap="none" baseline="0" dirty="0" smtClean="0">
                <a:solidFill>
                  <a:srgbClr val="BBE0E3"/>
                </a:solidFill>
                <a:latin typeface="Julius Sans One"/>
                <a:ea typeface="Julius Sans One"/>
                <a:cs typeface="Julius Sans One"/>
                <a:sym typeface="Julius Sans One"/>
              </a:rPr>
              <a:t>vie</a:t>
            </a:r>
            <a:r>
              <a:rPr lang="en-US" sz="2400" b="0" i="0" u="none" strike="noStrike" cap="none" baseline="0" dirty="0" smtClean="0">
                <a:solidFill>
                  <a:srgbClr val="BBE0E3"/>
                </a:solidFill>
                <a:latin typeface="Julius Sans One"/>
                <a:ea typeface="Julius Sans One"/>
                <a:cs typeface="Julius Sans One"/>
                <a:sym typeface="Julius Sans One"/>
              </a:rPr>
              <a:t> </a:t>
            </a:r>
            <a:r>
              <a:rPr lang="en" sz="2400" dirty="0">
                <a:solidFill>
                  <a:srgbClr val="BBE0E3"/>
                </a:solidFill>
                <a:latin typeface="Julius Sans One"/>
                <a:ea typeface="Julius Sans One"/>
                <a:cs typeface="Julius Sans One"/>
                <a:sym typeface="Julius Sans One"/>
              </a:rPr>
              <a:t>meilleure</a:t>
            </a:r>
            <a:r>
              <a:rPr lang="en" sz="2400" b="0" i="0" u="none" strike="noStrike" cap="none" baseline="0" dirty="0">
                <a:solidFill>
                  <a:srgbClr val="BBE0E3"/>
                </a:solidFill>
                <a:latin typeface="Julius Sans One"/>
                <a:ea typeface="Julius Sans One"/>
                <a:cs typeface="Julius Sans One"/>
                <a:sym typeface="Julius Sans One"/>
              </a:rPr>
              <a:t>	  </a:t>
            </a:r>
          </a:p>
          <a:p>
            <a:pPr marL="0" marR="0" lvl="0" indent="0" algn="l" rtl="0">
              <a:spcBef>
                <a:spcPts val="0"/>
              </a:spcBef>
              <a:buSzPct val="25000"/>
              <a:buNone/>
            </a:pPr>
            <a:r>
              <a:rPr lang="en" sz="2400" b="0" i="0" u="none" strike="noStrike" cap="none" baseline="0" dirty="0">
                <a:solidFill>
                  <a:srgbClr val="BBE0E3"/>
                </a:solidFill>
                <a:latin typeface="Julius Sans One"/>
                <a:ea typeface="Julius Sans One"/>
                <a:cs typeface="Julius Sans One"/>
                <a:sym typeface="Julius Sans One"/>
              </a:rPr>
              <a:t>Une frontière			     	     Fuir (la guerre, la misère, la persécution politique)</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Shape 260"/>
          <p:cNvPicPr preferRelativeResize="0"/>
          <p:nvPr/>
        </p:nvPicPr>
        <p:blipFill rotWithShape="1">
          <a:blip r:embed="rId3">
            <a:alphaModFix/>
          </a:blip>
          <a:srcRect/>
          <a:stretch/>
        </p:blipFill>
        <p:spPr>
          <a:xfrm>
            <a:off x="171450" y="165600"/>
            <a:ext cx="4572000" cy="4673100"/>
          </a:xfrm>
          <a:prstGeom prst="rect">
            <a:avLst/>
          </a:prstGeom>
          <a:noFill/>
          <a:ln w="38100" cap="sq" cmpd="sng">
            <a:solidFill>
              <a:srgbClr val="000000"/>
            </a:solidFill>
            <a:prstDash val="solid"/>
            <a:miter/>
            <a:headEnd type="none" w="med" len="med"/>
            <a:tailEnd type="none" w="med" len="med"/>
          </a:ln>
        </p:spPr>
      </p:pic>
      <p:sp>
        <p:nvSpPr>
          <p:cNvPr id="261" name="Shape 261"/>
          <p:cNvSpPr txBox="1"/>
          <p:nvPr/>
        </p:nvSpPr>
        <p:spPr>
          <a:xfrm>
            <a:off x="5001950" y="2447944"/>
            <a:ext cx="3820799" cy="2275481"/>
          </a:xfrm>
          <a:prstGeom prst="rect">
            <a:avLst/>
          </a:prstGeom>
          <a:noFill/>
          <a:ln>
            <a:noFill/>
          </a:ln>
        </p:spPr>
        <p:txBody>
          <a:bodyPr lIns="91425" tIns="45700" rIns="91425" bIns="45700" anchor="t" anchorCtr="0">
            <a:noAutofit/>
          </a:bodyPr>
          <a:lstStyle/>
          <a:p>
            <a:pPr marL="0" marR="0" lvl="0" indent="0" rtl="0">
              <a:lnSpc>
                <a:spcPct val="115000"/>
              </a:lnSpc>
              <a:spcBef>
                <a:spcPts val="0"/>
              </a:spcBef>
              <a:buSzPct val="25000"/>
              <a:buNone/>
            </a:pPr>
            <a:r>
              <a:rPr lang="en" sz="2400" b="1" i="1" u="none" strike="noStrike" cap="none" baseline="0" dirty="0">
                <a:solidFill>
                  <a:schemeClr val="tx1"/>
                </a:solidFill>
                <a:latin typeface="Arial Narrow"/>
                <a:ea typeface="Arial Narrow"/>
                <a:cs typeface="Arial Narrow"/>
                <a:sym typeface="Arial Narrow"/>
              </a:rPr>
              <a:t>Activité d’expression écrite</a:t>
            </a:r>
            <a:r>
              <a:rPr lang="en" sz="2800" b="0" i="0" u="none" strike="noStrike" cap="none" baseline="0" dirty="0">
                <a:solidFill>
                  <a:schemeClr val="tx1"/>
                </a:solidFill>
                <a:latin typeface="Arial Narrow"/>
                <a:ea typeface="Arial Narrow"/>
                <a:cs typeface="Arial Narrow"/>
                <a:sym typeface="Arial Narrow"/>
              </a:rPr>
              <a:t>. </a:t>
            </a:r>
            <a:r>
              <a:rPr lang="en" sz="2800" b="0" i="0" u="none" strike="noStrike" cap="none" baseline="0" dirty="0">
                <a:solidFill>
                  <a:srgbClr val="BBE0E3"/>
                </a:solidFill>
                <a:latin typeface="Arial Narrow"/>
                <a:ea typeface="Arial Narrow"/>
                <a:cs typeface="Arial Narrow"/>
                <a:sym typeface="Arial Narrow"/>
              </a:rPr>
              <a:t>Vous êtes reporter. Rédigez un court article de presse qui décrit cette situation.</a:t>
            </a:r>
          </a:p>
        </p:txBody>
      </p:sp>
      <p:sp>
        <p:nvSpPr>
          <p:cNvPr id="262" name="Shape 262"/>
          <p:cNvSpPr txBox="1"/>
          <p:nvPr/>
        </p:nvSpPr>
        <p:spPr>
          <a:xfrm>
            <a:off x="5001950" y="292048"/>
            <a:ext cx="3609634" cy="141148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2800" b="0" i="0" u="none" strike="noStrike" cap="none" baseline="0" dirty="0">
                <a:solidFill>
                  <a:srgbClr val="BBE0E3"/>
                </a:solidFill>
                <a:latin typeface="Arial Narrow"/>
                <a:cs typeface="Arial Narrow"/>
                <a:sym typeface="Arial"/>
              </a:rPr>
              <a:t>Référent </a:t>
            </a:r>
            <a:r>
              <a:rPr lang="en" sz="2800" b="0" i="0" u="none" strike="noStrike" cap="none" baseline="0" dirty="0" smtClean="0">
                <a:solidFill>
                  <a:srgbClr val="BBE0E3"/>
                </a:solidFill>
                <a:latin typeface="Arial Narrow"/>
                <a:cs typeface="Arial Narrow"/>
                <a:sym typeface="Arial"/>
              </a:rPr>
              <a:t>?</a:t>
            </a:r>
            <a:endParaRPr lang="en-US" sz="2800" b="0" i="0" u="none" strike="noStrike" cap="none" baseline="0" dirty="0" smtClean="0">
              <a:solidFill>
                <a:srgbClr val="BBE0E3"/>
              </a:solidFill>
              <a:latin typeface="Arial Narrow"/>
              <a:cs typeface="Arial Narrow"/>
              <a:sym typeface="Arial"/>
            </a:endParaRPr>
          </a:p>
          <a:p>
            <a:pPr algn="ctr">
              <a:buSzPct val="25000"/>
            </a:pPr>
            <a:r>
              <a:rPr lang="fr-FR" sz="2800" dirty="0" smtClean="0">
                <a:solidFill>
                  <a:schemeClr val="dk1"/>
                </a:solidFill>
                <a:latin typeface="Arial Narrow"/>
                <a:ea typeface="Calibri"/>
                <a:cs typeface="Arial Narrow"/>
                <a:sym typeface="Calibri"/>
              </a:rPr>
              <a:t>À quelle actualité ce dessin se réfère-t-il ?</a:t>
            </a:r>
          </a:p>
          <a:p>
            <a:pPr marL="0" marR="0" lvl="0" indent="0" algn="ctr" rtl="0">
              <a:spcBef>
                <a:spcPts val="0"/>
              </a:spcBef>
              <a:buSzPct val="25000"/>
              <a:buNone/>
            </a:pPr>
            <a:endParaRPr lang="en" sz="2800" b="0" i="0" u="none" strike="noStrike" cap="none" baseline="0" dirty="0">
              <a:solidFill>
                <a:srgbClr val="BBE0E3"/>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Shape 268"/>
          <p:cNvPicPr preferRelativeResize="0"/>
          <p:nvPr/>
        </p:nvPicPr>
        <p:blipFill rotWithShape="1">
          <a:blip r:embed="rId3">
            <a:alphaModFix/>
          </a:blip>
          <a:srcRect/>
          <a:stretch/>
        </p:blipFill>
        <p:spPr>
          <a:xfrm>
            <a:off x="0" y="11430"/>
            <a:ext cx="9144000" cy="5115549"/>
          </a:xfrm>
          <a:prstGeom prst="rect">
            <a:avLst/>
          </a:prstGeom>
          <a:noFill/>
          <a:ln>
            <a:noFill/>
          </a:ln>
        </p:spPr>
      </p:pic>
      <p:sp>
        <p:nvSpPr>
          <p:cNvPr id="269" name="Shape 269"/>
          <p:cNvSpPr txBox="1"/>
          <p:nvPr/>
        </p:nvSpPr>
        <p:spPr>
          <a:xfrm>
            <a:off x="3119008" y="143600"/>
            <a:ext cx="5929742" cy="16629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400" b="0" i="0" u="none" strike="noStrike" cap="none" baseline="0" dirty="0">
                <a:solidFill>
                  <a:schemeClr val="lt1"/>
                </a:solidFill>
                <a:latin typeface="Arial Narrow"/>
                <a:ea typeface="Arial Narrow"/>
                <a:cs typeface="Arial Narrow"/>
                <a:sym typeface="Arial Narrow"/>
              </a:rPr>
              <a:t>Que dit-il ? </a:t>
            </a:r>
            <a:r>
              <a:rPr lang="en" sz="2400" dirty="0">
                <a:solidFill>
                  <a:schemeClr val="lt1"/>
                </a:solidFill>
                <a:latin typeface="Arial Narrow"/>
                <a:ea typeface="Arial Narrow"/>
                <a:cs typeface="Arial Narrow"/>
                <a:sym typeface="Arial Narrow"/>
              </a:rPr>
              <a:t>Que signifie son geste </a:t>
            </a:r>
            <a:r>
              <a:rPr lang="en-US" sz="2400" dirty="0" smtClean="0">
                <a:solidFill>
                  <a:schemeClr val="lt1"/>
                </a:solidFill>
                <a:latin typeface="Arial Narrow"/>
                <a:ea typeface="Arial Narrow"/>
                <a:cs typeface="Arial Narrow"/>
                <a:sym typeface="Arial Narrow"/>
              </a:rPr>
              <a:t>(lever </a:t>
            </a:r>
            <a:r>
              <a:rPr lang="en" sz="2400" dirty="0" smtClean="0">
                <a:solidFill>
                  <a:schemeClr val="lt1"/>
                </a:solidFill>
                <a:latin typeface="Arial Narrow"/>
                <a:ea typeface="Arial Narrow"/>
                <a:cs typeface="Arial Narrow"/>
                <a:sym typeface="Arial Narrow"/>
              </a:rPr>
              <a:t>les </a:t>
            </a:r>
            <a:endParaRPr lang="en" sz="2400" dirty="0">
              <a:solidFill>
                <a:schemeClr val="lt1"/>
              </a:solidFill>
              <a:latin typeface="Arial Narrow"/>
              <a:ea typeface="Arial Narrow"/>
              <a:cs typeface="Arial Narrow"/>
              <a:sym typeface="Arial Narrow"/>
            </a:endParaRPr>
          </a:p>
          <a:p>
            <a:pPr lvl="0" rtl="0">
              <a:spcBef>
                <a:spcPts val="0"/>
              </a:spcBef>
              <a:buSzPct val="45833"/>
              <a:buNone/>
            </a:pPr>
            <a:r>
              <a:rPr lang="en" sz="2400" dirty="0">
                <a:solidFill>
                  <a:schemeClr val="lt1"/>
                </a:solidFill>
                <a:latin typeface="Arial Narrow"/>
                <a:ea typeface="Arial Narrow"/>
                <a:cs typeface="Arial Narrow"/>
                <a:sym typeface="Arial Narrow"/>
              </a:rPr>
              <a:t>bras au </a:t>
            </a:r>
            <a:r>
              <a:rPr lang="en" sz="2400" dirty="0" smtClean="0">
                <a:solidFill>
                  <a:schemeClr val="lt1"/>
                </a:solidFill>
                <a:latin typeface="Arial Narrow"/>
                <a:ea typeface="Arial Narrow"/>
                <a:cs typeface="Arial Narrow"/>
                <a:sym typeface="Arial Narrow"/>
              </a:rPr>
              <a:t>ciel</a:t>
            </a:r>
            <a:r>
              <a:rPr lang="en-US" sz="2400" dirty="0" smtClean="0">
                <a:solidFill>
                  <a:schemeClr val="lt1"/>
                </a:solidFill>
                <a:latin typeface="Arial Narrow"/>
                <a:ea typeface="Arial Narrow"/>
                <a:cs typeface="Arial Narrow"/>
                <a:sym typeface="Arial Narrow"/>
              </a:rPr>
              <a:t>)</a:t>
            </a:r>
            <a:r>
              <a:rPr lang="en" sz="2400" dirty="0" smtClean="0">
                <a:solidFill>
                  <a:schemeClr val="lt1"/>
                </a:solidFill>
                <a:latin typeface="Arial Narrow"/>
                <a:ea typeface="Arial Narrow"/>
                <a:cs typeface="Arial Narrow"/>
                <a:sym typeface="Arial Narrow"/>
              </a:rPr>
              <a:t>? </a:t>
            </a:r>
            <a:r>
              <a:rPr lang="en" sz="2400" dirty="0">
                <a:solidFill>
                  <a:schemeClr val="lt1"/>
                </a:solidFill>
                <a:latin typeface="Arial Narrow"/>
                <a:ea typeface="Arial Narrow"/>
                <a:cs typeface="Arial Narrow"/>
                <a:sym typeface="Arial Narrow"/>
              </a:rPr>
              <a:t>Qu’exprime-t-il ? </a:t>
            </a:r>
          </a:p>
          <a:p>
            <a:pPr marL="0" marR="0" lvl="0" indent="0" algn="l" rtl="0">
              <a:spcBef>
                <a:spcPts val="0"/>
              </a:spcBef>
              <a:buSzPct val="25000"/>
              <a:buNone/>
            </a:pPr>
            <a:r>
              <a:rPr lang="en" sz="2400" dirty="0">
                <a:solidFill>
                  <a:schemeClr val="lt1"/>
                </a:solidFill>
                <a:latin typeface="Arial Narrow"/>
                <a:ea typeface="Arial Narrow"/>
                <a:cs typeface="Arial Narrow"/>
                <a:sym typeface="Arial Narrow"/>
              </a:rPr>
              <a:t>La joie ? Le soulagement ? </a:t>
            </a:r>
          </a:p>
          <a:p>
            <a:pPr marL="0" marR="0" lvl="0" indent="0" algn="l" rtl="0">
              <a:spcBef>
                <a:spcPts val="0"/>
              </a:spcBef>
              <a:buSzPct val="25000"/>
              <a:buNone/>
            </a:pPr>
            <a:r>
              <a:rPr lang="en" sz="2400" dirty="0">
                <a:solidFill>
                  <a:schemeClr val="lt1"/>
                </a:solidFill>
                <a:latin typeface="Arial Narrow"/>
                <a:ea typeface="Arial Narrow"/>
                <a:cs typeface="Arial Narrow"/>
                <a:sym typeface="Arial Narrow"/>
              </a:rPr>
              <a:t>Le désespoir ? La peur ?</a:t>
            </a:r>
          </a:p>
        </p:txBody>
      </p:sp>
      <p:pic>
        <p:nvPicPr>
          <p:cNvPr id="270" name="Shape 270"/>
          <p:cNvPicPr preferRelativeResize="0"/>
          <p:nvPr/>
        </p:nvPicPr>
        <p:blipFill rotWithShape="1">
          <a:blip r:embed="rId4">
            <a:alphaModFix/>
          </a:blip>
          <a:srcRect l="72353" t="11638" r="6901" b="52502"/>
          <a:stretch/>
        </p:blipFill>
        <p:spPr>
          <a:xfrm>
            <a:off x="6615975" y="606778"/>
            <a:ext cx="1896998" cy="1834443"/>
          </a:xfrm>
          <a:prstGeom prst="rect">
            <a:avLst/>
          </a:prstGeom>
          <a:noFill/>
          <a:ln>
            <a:noFill/>
          </a:ln>
        </p:spPr>
      </p:pic>
      <p:sp>
        <p:nvSpPr>
          <p:cNvPr id="271" name="Shape 271"/>
          <p:cNvSpPr txBox="1"/>
          <p:nvPr/>
        </p:nvSpPr>
        <p:spPr>
          <a:xfrm>
            <a:off x="1571700" y="4324350"/>
            <a:ext cx="6000600" cy="599700"/>
          </a:xfrm>
          <a:prstGeom prst="rect">
            <a:avLst/>
          </a:prstGeom>
          <a:noFill/>
          <a:ln>
            <a:noFill/>
          </a:ln>
        </p:spPr>
        <p:txBody>
          <a:bodyPr lIns="91425" tIns="91425" rIns="91425" bIns="91425" anchor="ctr" anchorCtr="0">
            <a:noAutofit/>
          </a:bodyPr>
          <a:lstStyle/>
          <a:p>
            <a:pPr lvl="0" rtl="0">
              <a:spcBef>
                <a:spcPts val="0"/>
              </a:spcBef>
              <a:buNone/>
            </a:pPr>
            <a:endParaRPr sz="2400">
              <a:solidFill>
                <a:schemeClr val="lt1"/>
              </a:solidFill>
              <a:latin typeface="Arial Narrow"/>
              <a:ea typeface="Arial Narrow"/>
              <a:cs typeface="Arial Narrow"/>
              <a:sym typeface="Arial Narrow"/>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p:nvPr/>
        </p:nvSpPr>
        <p:spPr>
          <a:xfrm>
            <a:off x="429450" y="618600"/>
            <a:ext cx="8400300" cy="4524899"/>
          </a:xfrm>
          <a:prstGeom prst="rect">
            <a:avLst/>
          </a:prstGeom>
          <a:noFill/>
          <a:ln>
            <a:noFill/>
          </a:ln>
        </p:spPr>
        <p:txBody>
          <a:bodyPr lIns="91425" tIns="91425" rIns="91425" bIns="91425" anchor="t" anchorCtr="0">
            <a:noAutofit/>
          </a:bodyPr>
          <a:lstStyle/>
          <a:p>
            <a:pPr rtl="0">
              <a:spcBef>
                <a:spcPts val="0"/>
              </a:spcBef>
              <a:buNone/>
            </a:pPr>
            <a:r>
              <a:rPr lang="fr-FR" sz="2200" dirty="0" smtClean="0">
                <a:solidFill>
                  <a:srgbClr val="BBE0E3"/>
                </a:solidFill>
                <a:latin typeface="Arial Narrow"/>
                <a:ea typeface="Arial Narrow"/>
                <a:cs typeface="Arial Narrow"/>
                <a:sym typeface="Arial Narrow"/>
              </a:rPr>
              <a:t>Terminez</a:t>
            </a:r>
            <a:r>
              <a:rPr lang="en-US" sz="2200" dirty="0" smtClean="0">
                <a:solidFill>
                  <a:srgbClr val="BBE0E3"/>
                </a:solidFill>
                <a:latin typeface="Arial Narrow"/>
                <a:ea typeface="Arial Narrow"/>
                <a:cs typeface="Arial Narrow"/>
                <a:sym typeface="Arial Narrow"/>
              </a:rPr>
              <a:t> </a:t>
            </a:r>
            <a:r>
              <a:rPr lang="en" sz="2200" dirty="0" smtClean="0">
                <a:solidFill>
                  <a:srgbClr val="BBE0E3"/>
                </a:solidFill>
                <a:latin typeface="Arial Narrow"/>
                <a:ea typeface="Arial Narrow"/>
                <a:cs typeface="Arial Narrow"/>
                <a:sym typeface="Arial Narrow"/>
              </a:rPr>
              <a:t>les </a:t>
            </a:r>
            <a:r>
              <a:rPr lang="en" sz="2200" dirty="0">
                <a:solidFill>
                  <a:srgbClr val="BBE0E3"/>
                </a:solidFill>
                <a:latin typeface="Arial Narrow"/>
                <a:ea typeface="Arial Narrow"/>
                <a:cs typeface="Arial Narrow"/>
                <a:sym typeface="Arial Narrow"/>
              </a:rPr>
              <a:t>phrases suivantes en faisant très attention au mode (subjonctif ou indicatif) qu’il </a:t>
            </a:r>
            <a:r>
              <a:rPr lang="en" sz="2200" dirty="0" smtClean="0">
                <a:solidFill>
                  <a:srgbClr val="BBE0E3"/>
                </a:solidFill>
                <a:latin typeface="Arial Narrow"/>
                <a:ea typeface="Arial Narrow"/>
                <a:cs typeface="Arial Narrow"/>
                <a:sym typeface="Arial Narrow"/>
              </a:rPr>
              <a:t>faut</a:t>
            </a:r>
            <a:r>
              <a:rPr lang="en-US" sz="2200" dirty="0" smtClean="0">
                <a:solidFill>
                  <a:srgbClr val="BBE0E3"/>
                </a:solidFill>
                <a:latin typeface="Arial Narrow"/>
                <a:ea typeface="Arial Narrow"/>
                <a:cs typeface="Arial Narrow"/>
                <a:sym typeface="Arial Narrow"/>
              </a:rPr>
              <a:t> employer</a:t>
            </a:r>
            <a:r>
              <a:rPr lang="en" sz="2200" dirty="0" smtClean="0">
                <a:solidFill>
                  <a:srgbClr val="BBE0E3"/>
                </a:solidFill>
                <a:latin typeface="Arial Narrow"/>
                <a:ea typeface="Arial Narrow"/>
                <a:cs typeface="Arial Narrow"/>
                <a:sym typeface="Arial Narrow"/>
              </a:rPr>
              <a:t>.</a:t>
            </a:r>
            <a:endParaRPr lang="en" sz="2200" dirty="0">
              <a:solidFill>
                <a:srgbClr val="BBE0E3"/>
              </a:solidFill>
              <a:latin typeface="Arial Narrow"/>
              <a:ea typeface="Arial Narrow"/>
              <a:cs typeface="Arial Narrow"/>
              <a:sym typeface="Arial Narrow"/>
            </a:endParaRPr>
          </a:p>
          <a:p>
            <a:pPr rtl="0">
              <a:spcBef>
                <a:spcPts val="0"/>
              </a:spcBef>
              <a:buNone/>
            </a:pPr>
            <a:endParaRPr sz="2300" dirty="0">
              <a:solidFill>
                <a:srgbClr val="BBE0E3"/>
              </a:solidFill>
              <a:latin typeface="Arial Narrow"/>
              <a:ea typeface="Arial Narrow"/>
              <a:cs typeface="Arial Narrow"/>
              <a:sym typeface="Arial Narrow"/>
            </a:endParaRPr>
          </a:p>
          <a:p>
            <a:pPr marL="457200" lvl="0" indent="-368300" rtl="0">
              <a:spcBef>
                <a:spcPts val="0"/>
              </a:spcBef>
              <a:buClr>
                <a:srgbClr val="BBE0E3"/>
              </a:buClr>
              <a:buSzPct val="100000"/>
              <a:buFont typeface="Arial Narrow"/>
              <a:buChar char="●"/>
            </a:pPr>
            <a:r>
              <a:rPr lang="en" sz="2200" dirty="0">
                <a:solidFill>
                  <a:srgbClr val="BBE0E3"/>
                </a:solidFill>
                <a:latin typeface="Arial Narrow"/>
                <a:ea typeface="Arial Narrow"/>
                <a:cs typeface="Arial Narrow"/>
                <a:sym typeface="Arial Narrow"/>
              </a:rPr>
              <a:t>Les migrants espèrent que …</a:t>
            </a:r>
          </a:p>
          <a:p>
            <a:pPr lvl="0" rtl="0">
              <a:spcBef>
                <a:spcPts val="0"/>
              </a:spcBef>
              <a:buNone/>
            </a:pPr>
            <a:endParaRPr dirty="0">
              <a:solidFill>
                <a:srgbClr val="BBE0E3"/>
              </a:solidFill>
              <a:latin typeface="Arial Narrow"/>
              <a:ea typeface="Arial Narrow"/>
              <a:cs typeface="Arial Narrow"/>
              <a:sym typeface="Arial Narrow"/>
            </a:endParaRPr>
          </a:p>
          <a:p>
            <a:pPr marL="457200" lvl="0" indent="-368300" rtl="0">
              <a:spcBef>
                <a:spcPts val="0"/>
              </a:spcBef>
              <a:buClr>
                <a:srgbClr val="BBE0E3"/>
              </a:buClr>
              <a:buSzPct val="100000"/>
              <a:buFont typeface="Arial Narrow"/>
              <a:buChar char="●"/>
            </a:pPr>
            <a:r>
              <a:rPr lang="en" sz="2200" dirty="0">
                <a:solidFill>
                  <a:srgbClr val="BBE0E3"/>
                </a:solidFill>
                <a:latin typeface="Arial Narrow"/>
                <a:ea typeface="Arial Narrow"/>
                <a:cs typeface="Arial Narrow"/>
                <a:sym typeface="Arial Narrow"/>
              </a:rPr>
              <a:t>L’Union européennene ne veut pas que ...</a:t>
            </a:r>
          </a:p>
          <a:p>
            <a:pPr lvl="0" rtl="0">
              <a:spcBef>
                <a:spcPts val="0"/>
              </a:spcBef>
              <a:buNone/>
            </a:pPr>
            <a:endParaRPr dirty="0">
              <a:solidFill>
                <a:srgbClr val="BBE0E3"/>
              </a:solidFill>
              <a:latin typeface="Arial Narrow"/>
              <a:ea typeface="Arial Narrow"/>
              <a:cs typeface="Arial Narrow"/>
              <a:sym typeface="Arial Narrow"/>
            </a:endParaRPr>
          </a:p>
          <a:p>
            <a:pPr marL="457200" lvl="0" indent="-368300" rtl="0">
              <a:spcBef>
                <a:spcPts val="0"/>
              </a:spcBef>
              <a:buClr>
                <a:srgbClr val="BBE0E3"/>
              </a:buClr>
              <a:buSzPct val="100000"/>
              <a:buFont typeface="Arial Narrow"/>
              <a:buChar char="●"/>
            </a:pPr>
            <a:r>
              <a:rPr lang="en" sz="2200" dirty="0">
                <a:solidFill>
                  <a:srgbClr val="BBE0E3"/>
                </a:solidFill>
                <a:latin typeface="Arial Narrow"/>
                <a:ea typeface="Arial Narrow"/>
                <a:cs typeface="Arial Narrow"/>
                <a:sym typeface="Arial Narrow"/>
              </a:rPr>
              <a:t>Il est triste que …</a:t>
            </a:r>
          </a:p>
          <a:p>
            <a:pPr lvl="0" rtl="0">
              <a:spcBef>
                <a:spcPts val="0"/>
              </a:spcBef>
              <a:buNone/>
            </a:pPr>
            <a:endParaRPr dirty="0">
              <a:solidFill>
                <a:srgbClr val="BBE0E3"/>
              </a:solidFill>
              <a:latin typeface="Arial Narrow"/>
              <a:ea typeface="Arial Narrow"/>
              <a:cs typeface="Arial Narrow"/>
              <a:sym typeface="Arial Narrow"/>
            </a:endParaRPr>
          </a:p>
          <a:p>
            <a:pPr marL="457200" lvl="0" indent="-368300" rtl="0">
              <a:spcBef>
                <a:spcPts val="0"/>
              </a:spcBef>
              <a:buClr>
                <a:srgbClr val="BBE0E3"/>
              </a:buClr>
              <a:buSzPct val="100000"/>
              <a:buFont typeface="Arial Narrow"/>
              <a:buChar char="●"/>
            </a:pPr>
            <a:r>
              <a:rPr lang="en" sz="2200" dirty="0">
                <a:solidFill>
                  <a:srgbClr val="BBE0E3"/>
                </a:solidFill>
                <a:latin typeface="Arial Narrow"/>
                <a:ea typeface="Arial Narrow"/>
                <a:cs typeface="Arial Narrow"/>
                <a:sym typeface="Arial Narrow"/>
              </a:rPr>
              <a:t>Il n’est pas juste que …</a:t>
            </a:r>
          </a:p>
          <a:p>
            <a:pPr lvl="0" rtl="0">
              <a:spcBef>
                <a:spcPts val="0"/>
              </a:spcBef>
              <a:buNone/>
            </a:pPr>
            <a:endParaRPr dirty="0">
              <a:solidFill>
                <a:srgbClr val="BBE0E3"/>
              </a:solidFill>
              <a:latin typeface="Arial Narrow"/>
              <a:ea typeface="Arial Narrow"/>
              <a:cs typeface="Arial Narrow"/>
              <a:sym typeface="Arial Narrow"/>
            </a:endParaRPr>
          </a:p>
          <a:p>
            <a:pPr marL="457200" lvl="0" indent="-368300" rtl="0">
              <a:spcBef>
                <a:spcPts val="0"/>
              </a:spcBef>
              <a:buClr>
                <a:srgbClr val="BBE0E3"/>
              </a:buClr>
              <a:buSzPct val="100000"/>
              <a:buFont typeface="Arial Narrow"/>
              <a:buChar char="●"/>
            </a:pPr>
            <a:r>
              <a:rPr lang="en" sz="2200" dirty="0">
                <a:solidFill>
                  <a:srgbClr val="BBE0E3"/>
                </a:solidFill>
                <a:latin typeface="Arial Narrow"/>
                <a:ea typeface="Arial Narrow"/>
                <a:cs typeface="Arial Narrow"/>
                <a:sym typeface="Arial Narrow"/>
              </a:rPr>
              <a:t>Il faut que …</a:t>
            </a:r>
          </a:p>
          <a:p>
            <a:pPr lvl="0" rtl="0">
              <a:spcBef>
                <a:spcPts val="0"/>
              </a:spcBef>
              <a:buNone/>
            </a:pPr>
            <a:endParaRPr dirty="0">
              <a:solidFill>
                <a:srgbClr val="BBE0E3"/>
              </a:solidFill>
              <a:latin typeface="Arial Narrow"/>
              <a:ea typeface="Arial Narrow"/>
              <a:cs typeface="Arial Narrow"/>
              <a:sym typeface="Arial Narrow"/>
            </a:endParaRPr>
          </a:p>
          <a:p>
            <a:pPr marL="457200" lvl="0" indent="-368300">
              <a:spcBef>
                <a:spcPts val="0"/>
              </a:spcBef>
              <a:buClr>
                <a:srgbClr val="BBE0E3"/>
              </a:buClr>
              <a:buSzPct val="100000"/>
              <a:buFont typeface="Arial Narrow"/>
              <a:buChar char="●"/>
            </a:pPr>
            <a:r>
              <a:rPr lang="en" sz="2200" dirty="0">
                <a:solidFill>
                  <a:srgbClr val="BBE0E3"/>
                </a:solidFill>
                <a:latin typeface="Arial Narrow"/>
                <a:ea typeface="Arial Narrow"/>
                <a:cs typeface="Arial Narrow"/>
                <a:sym typeface="Arial Narrow"/>
              </a:rPr>
              <a:t>Je pense que ...</a:t>
            </a:r>
          </a:p>
        </p:txBody>
      </p:sp>
      <p:sp>
        <p:nvSpPr>
          <p:cNvPr id="284" name="Shape 284"/>
          <p:cNvSpPr txBox="1"/>
          <p:nvPr/>
        </p:nvSpPr>
        <p:spPr>
          <a:xfrm>
            <a:off x="460874" y="115225"/>
            <a:ext cx="8076205" cy="366599"/>
          </a:xfrm>
          <a:prstGeom prst="rect">
            <a:avLst/>
          </a:prstGeom>
          <a:noFill/>
          <a:ln>
            <a:noFill/>
          </a:ln>
        </p:spPr>
        <p:txBody>
          <a:bodyPr lIns="91425" tIns="91425" rIns="91425" bIns="91425" anchor="t" anchorCtr="0">
            <a:noAutofit/>
          </a:bodyPr>
          <a:lstStyle/>
          <a:p>
            <a:pPr algn="ctr">
              <a:spcBef>
                <a:spcPts val="0"/>
              </a:spcBef>
              <a:buNone/>
            </a:pPr>
            <a:r>
              <a:rPr lang="en" sz="2000" b="1" i="1" dirty="0" smtClean="0">
                <a:solidFill>
                  <a:srgbClr val="7CA6D6"/>
                </a:solidFill>
                <a:latin typeface="Arial Narrow"/>
                <a:ea typeface="Arial Narrow"/>
                <a:cs typeface="Arial Narrow"/>
                <a:sym typeface="Arial Narrow"/>
              </a:rPr>
              <a:t>EXERCICE DE GRAMMAIRE</a:t>
            </a:r>
            <a:endParaRPr lang="en" sz="2000" b="1" i="1" dirty="0">
              <a:solidFill>
                <a:srgbClr val="7CA6D6"/>
              </a:solidFill>
              <a:latin typeface="Arial Narrow"/>
              <a:ea typeface="Arial Narrow"/>
              <a:cs typeface="Arial Narrow"/>
              <a:sym typeface="Arial Narrow"/>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p:cNvPicPr preferRelativeResize="0"/>
          <p:nvPr/>
        </p:nvPicPr>
        <p:blipFill rotWithShape="1">
          <a:blip r:embed="rId3">
            <a:alphaModFix/>
          </a:blip>
          <a:srcRect/>
          <a:stretch/>
        </p:blipFill>
        <p:spPr>
          <a:xfrm>
            <a:off x="247650" y="1142998"/>
            <a:ext cx="4022725" cy="3508377"/>
          </a:xfrm>
          <a:prstGeom prst="rect">
            <a:avLst/>
          </a:prstGeom>
          <a:noFill/>
          <a:ln w="38100" cap="sq" cmpd="sng">
            <a:solidFill>
              <a:srgbClr val="000000"/>
            </a:solidFill>
            <a:prstDash val="solid"/>
            <a:miter/>
            <a:headEnd type="none" w="med" len="med"/>
            <a:tailEnd type="none" w="med" len="med"/>
          </a:ln>
        </p:spPr>
      </p:pic>
      <p:sp>
        <p:nvSpPr>
          <p:cNvPr id="277" name="Shape 277"/>
          <p:cNvSpPr/>
          <p:nvPr/>
        </p:nvSpPr>
        <p:spPr>
          <a:xfrm>
            <a:off x="247650" y="165900"/>
            <a:ext cx="8705850" cy="75485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 sz="2600" b="1" i="1" u="none" strike="noStrike" cap="none" baseline="0" dirty="0">
                <a:solidFill>
                  <a:srgbClr val="7CA6D6"/>
                </a:solidFill>
                <a:latin typeface="Arial Narrow"/>
                <a:ea typeface="Arial Narrow"/>
                <a:cs typeface="Arial Narrow"/>
                <a:sym typeface="Arial Narrow"/>
              </a:rPr>
              <a:t>Comprehension du </a:t>
            </a:r>
            <a:r>
              <a:rPr lang="en" sz="2600" b="1" i="1" u="none" strike="noStrike" cap="none" baseline="0" dirty="0" smtClean="0">
                <a:solidFill>
                  <a:srgbClr val="7CA6D6"/>
                </a:solidFill>
                <a:latin typeface="Arial Narrow"/>
                <a:ea typeface="Arial Narrow"/>
                <a:cs typeface="Arial Narrow"/>
                <a:sym typeface="Arial Narrow"/>
              </a:rPr>
              <a:t>m</a:t>
            </a:r>
            <a:r>
              <a:rPr lang="en" sz="2600" b="1" i="1" dirty="0" smtClean="0">
                <a:solidFill>
                  <a:srgbClr val="7CA6D6"/>
                </a:solidFill>
                <a:latin typeface="Arial Narrow"/>
                <a:ea typeface="Arial Narrow"/>
                <a:cs typeface="Arial Narrow"/>
                <a:sym typeface="Arial Narrow"/>
              </a:rPr>
              <a:t>e</a:t>
            </a:r>
            <a:r>
              <a:rPr lang="en" sz="2600" b="1" i="1" u="none" strike="noStrike" cap="none" baseline="0" dirty="0" smtClean="0">
                <a:solidFill>
                  <a:srgbClr val="7CA6D6"/>
                </a:solidFill>
                <a:latin typeface="Arial Narrow"/>
                <a:ea typeface="Arial Narrow"/>
                <a:cs typeface="Arial Narrow"/>
                <a:sym typeface="Arial Narrow"/>
              </a:rPr>
              <a:t>ssage</a:t>
            </a:r>
            <a:r>
              <a:rPr lang="en-US" sz="2600" b="1" i="1" u="none" strike="noStrike" cap="none" baseline="0" dirty="0" smtClean="0">
                <a:solidFill>
                  <a:srgbClr val="7CA6D6"/>
                </a:solidFill>
                <a:latin typeface="Arial Narrow"/>
                <a:ea typeface="Arial Narrow"/>
                <a:cs typeface="Arial Narrow"/>
                <a:sym typeface="Arial Narrow"/>
              </a:rPr>
              <a:t>.</a:t>
            </a:r>
            <a:r>
              <a:rPr lang="en-US" sz="2600" b="1" i="1" u="none" strike="noStrike" cap="none" dirty="0" smtClean="0">
                <a:solidFill>
                  <a:srgbClr val="7CA6D6"/>
                </a:solidFill>
                <a:latin typeface="Arial Narrow"/>
                <a:ea typeface="Arial Narrow"/>
                <a:cs typeface="Arial Narrow"/>
                <a:sym typeface="Arial Narrow"/>
              </a:rPr>
              <a:t> </a:t>
            </a:r>
            <a:r>
              <a:rPr lang="fr-FR" sz="2600" dirty="0" smtClean="0">
                <a:solidFill>
                  <a:srgbClr val="BBE0E3"/>
                </a:solidFill>
                <a:latin typeface="Arial Narrow"/>
                <a:ea typeface="Arial Narrow"/>
                <a:cs typeface="Arial Narrow"/>
                <a:sym typeface="Arial Narrow"/>
              </a:rPr>
              <a:t>Quel est le sens de son exclamation ?</a:t>
            </a:r>
            <a:endParaRPr lang="fr-FR" sz="2600" dirty="0">
              <a:solidFill>
                <a:srgbClr val="BBE0E3"/>
              </a:solidFill>
              <a:latin typeface="Arial Narrow"/>
              <a:ea typeface="Arial Narrow"/>
              <a:cs typeface="Arial Narrow"/>
              <a:sym typeface="Arial Narrow"/>
            </a:endParaRPr>
          </a:p>
        </p:txBody>
      </p:sp>
      <p:sp>
        <p:nvSpPr>
          <p:cNvPr id="4" name="Shape 290"/>
          <p:cNvSpPr txBox="1"/>
          <p:nvPr/>
        </p:nvSpPr>
        <p:spPr>
          <a:xfrm>
            <a:off x="4524375" y="1086650"/>
            <a:ext cx="4280474" cy="3564725"/>
          </a:xfrm>
          <a:prstGeom prst="rect">
            <a:avLst/>
          </a:prstGeom>
          <a:noFill/>
          <a:ln>
            <a:solidFill>
              <a:srgbClr val="C6F9FF"/>
            </a:solidFill>
          </a:ln>
        </p:spPr>
        <p:txBody>
          <a:bodyPr lIns="91425" tIns="45700" rIns="91425" bIns="45700" anchor="t" anchorCtr="0">
            <a:noAutofit/>
          </a:bodyPr>
          <a:lstStyle/>
          <a:p>
            <a:pPr marL="0" marR="0" lvl="0" indent="0" algn="l" rtl="0">
              <a:spcBef>
                <a:spcPts val="0"/>
              </a:spcBef>
              <a:buSzPct val="25000"/>
              <a:buNone/>
            </a:pPr>
            <a:r>
              <a:rPr lang="en" sz="2700" b="0" i="0" u="none" strike="noStrike" cap="none" baseline="0" dirty="0">
                <a:solidFill>
                  <a:srgbClr val="BBE0E3"/>
                </a:solidFill>
                <a:latin typeface="Arial Narrow"/>
                <a:ea typeface="Arial Narrow"/>
                <a:cs typeface="Arial Narrow"/>
                <a:sym typeface="Arial Narrow"/>
              </a:rPr>
              <a:t>1/ Quel est </a:t>
            </a:r>
            <a:r>
              <a:rPr lang="en" sz="2700" b="0" i="0" u="none" strike="noStrike" cap="none" baseline="0" dirty="0" smtClean="0">
                <a:solidFill>
                  <a:srgbClr val="BBE0E3"/>
                </a:solidFill>
                <a:latin typeface="Arial Narrow"/>
                <a:ea typeface="Arial Narrow"/>
                <a:cs typeface="Arial Narrow"/>
                <a:sym typeface="Arial Narrow"/>
              </a:rPr>
              <a:t>le ton </a:t>
            </a:r>
            <a:r>
              <a:rPr lang="en" sz="2700" b="0" i="0" u="none" strike="noStrike" cap="none" baseline="0" dirty="0">
                <a:solidFill>
                  <a:srgbClr val="BBE0E3"/>
                </a:solidFill>
                <a:latin typeface="Arial Narrow"/>
                <a:ea typeface="Arial Narrow"/>
                <a:cs typeface="Arial Narrow"/>
                <a:sym typeface="Arial Narrow"/>
              </a:rPr>
              <a:t>d</a:t>
            </a:r>
            <a:r>
              <a:rPr lang="en" sz="2700" dirty="0">
                <a:solidFill>
                  <a:srgbClr val="BBE0E3"/>
                </a:solidFill>
                <a:latin typeface="Arial Narrow"/>
                <a:ea typeface="Arial Narrow"/>
                <a:cs typeface="Arial Narrow"/>
                <a:sym typeface="Arial Narrow"/>
              </a:rPr>
              <a:t>u</a:t>
            </a:r>
            <a:r>
              <a:rPr lang="en" sz="2700" b="0" i="0" u="none" strike="noStrike" cap="none" baseline="0" dirty="0">
                <a:solidFill>
                  <a:srgbClr val="BBE0E3"/>
                </a:solidFill>
                <a:latin typeface="Arial Narrow"/>
                <a:ea typeface="Arial Narrow"/>
                <a:cs typeface="Arial Narrow"/>
                <a:sym typeface="Arial Narrow"/>
              </a:rPr>
              <a:t> dessin ?</a:t>
            </a:r>
          </a:p>
          <a:p>
            <a:pPr marL="0" marR="0" lvl="0" indent="0" algn="l" rtl="0">
              <a:spcBef>
                <a:spcPts val="0"/>
              </a:spcBef>
              <a:buNone/>
            </a:pPr>
            <a:endParaRPr sz="2700" b="0" i="0" u="none" strike="noStrike" cap="none" baseline="0" dirty="0">
              <a:solidFill>
                <a:srgbClr val="BBE0E3"/>
              </a:solidFill>
              <a:latin typeface="Arial Narrow"/>
              <a:ea typeface="Arial Narrow"/>
              <a:cs typeface="Arial Narrow"/>
              <a:sym typeface="Arial Narrow"/>
            </a:endParaRPr>
          </a:p>
          <a:p>
            <a:pPr marL="0" marR="0" lvl="0" indent="0" algn="l" rtl="0">
              <a:spcBef>
                <a:spcPts val="0"/>
              </a:spcBef>
              <a:buSzPct val="25000"/>
              <a:buNone/>
            </a:pPr>
            <a:r>
              <a:rPr lang="en" sz="2700" b="0" i="0" u="none" strike="noStrike" cap="none" baseline="0" dirty="0">
                <a:solidFill>
                  <a:srgbClr val="BBE0E3"/>
                </a:solidFill>
                <a:latin typeface="Arial Narrow"/>
                <a:ea typeface="Arial Narrow"/>
                <a:cs typeface="Arial Narrow"/>
                <a:sym typeface="Arial Narrow"/>
              </a:rPr>
              <a:t>2/ Où en réside l’ironie </a:t>
            </a:r>
            <a:r>
              <a:rPr lang="en" sz="2700" b="0" i="0" u="none" strike="noStrike" cap="none" baseline="0" dirty="0" smtClean="0">
                <a:solidFill>
                  <a:srgbClr val="BBE0E3"/>
                </a:solidFill>
                <a:latin typeface="Arial Narrow"/>
                <a:ea typeface="Arial Narrow"/>
                <a:cs typeface="Arial Narrow"/>
                <a:sym typeface="Arial Narrow"/>
              </a:rPr>
              <a:t>?</a:t>
            </a:r>
            <a:endParaRPr lang="en-US" sz="2700" b="0" i="0" u="none" strike="noStrike" cap="none" baseline="0" dirty="0" smtClean="0">
              <a:solidFill>
                <a:srgbClr val="BBE0E3"/>
              </a:solidFill>
              <a:latin typeface="Arial Narrow"/>
              <a:ea typeface="Arial Narrow"/>
              <a:cs typeface="Arial Narrow"/>
              <a:sym typeface="Arial Narrow"/>
            </a:endParaRPr>
          </a:p>
          <a:p>
            <a:pPr marL="0" marR="0" lvl="0" indent="0" algn="l" rtl="0">
              <a:spcBef>
                <a:spcPts val="0"/>
              </a:spcBef>
              <a:buSzPct val="25000"/>
              <a:buNone/>
            </a:pPr>
            <a:endParaRPr lang="en-US" sz="2700" dirty="0">
              <a:solidFill>
                <a:srgbClr val="BBE0E3"/>
              </a:solidFill>
              <a:latin typeface="Arial Narrow"/>
              <a:ea typeface="Arial Narrow"/>
              <a:cs typeface="Arial Narrow"/>
              <a:sym typeface="Arial Narrow"/>
            </a:endParaRPr>
          </a:p>
          <a:p>
            <a:pPr marL="0" marR="0" lvl="0" indent="0" algn="l" rtl="0">
              <a:spcBef>
                <a:spcPts val="0"/>
              </a:spcBef>
              <a:buSzPct val="25000"/>
              <a:buNone/>
            </a:pPr>
            <a:r>
              <a:rPr lang="en-US" sz="2700" b="0" i="0" u="none" strike="noStrike" cap="none" baseline="0" dirty="0" smtClean="0">
                <a:solidFill>
                  <a:srgbClr val="BBE0E3"/>
                </a:solidFill>
                <a:latin typeface="Arial Narrow"/>
                <a:ea typeface="Arial Narrow"/>
                <a:cs typeface="Arial Narrow"/>
                <a:sym typeface="Arial Narrow"/>
              </a:rPr>
              <a:t>3/ </a:t>
            </a:r>
            <a:r>
              <a:rPr lang="fr-FR" sz="2700" b="0" i="0" u="none" strike="noStrike" cap="none" baseline="0" dirty="0" smtClean="0">
                <a:solidFill>
                  <a:srgbClr val="BBE0E3"/>
                </a:solidFill>
                <a:latin typeface="Arial Narrow"/>
                <a:ea typeface="Arial Narrow"/>
                <a:cs typeface="Arial Narrow"/>
                <a:sym typeface="Arial Narrow"/>
              </a:rPr>
              <a:t>Identifiez</a:t>
            </a:r>
            <a:r>
              <a:rPr lang="fr-FR" sz="2700" b="0" i="0" u="none" strike="noStrike" cap="none" dirty="0" smtClean="0">
                <a:solidFill>
                  <a:srgbClr val="BBE0E3"/>
                </a:solidFill>
                <a:latin typeface="Arial Narrow"/>
                <a:ea typeface="Arial Narrow"/>
                <a:cs typeface="Arial Narrow"/>
                <a:sym typeface="Arial Narrow"/>
              </a:rPr>
              <a:t> la figure de style.</a:t>
            </a:r>
            <a:endParaRPr lang="fr-FR" sz="2700" b="0" i="0" u="none" strike="noStrike" cap="none" baseline="0" dirty="0" smtClean="0">
              <a:solidFill>
                <a:srgbClr val="BBE0E3"/>
              </a:solidFill>
              <a:latin typeface="Arial Narrow"/>
              <a:ea typeface="Arial Narrow"/>
              <a:cs typeface="Arial Narrow"/>
              <a:sym typeface="Arial Narrow"/>
            </a:endParaRPr>
          </a:p>
          <a:p>
            <a:pPr marL="0" marR="0" lvl="0" indent="0" algn="l" rtl="0">
              <a:spcBef>
                <a:spcPts val="0"/>
              </a:spcBef>
              <a:buNone/>
            </a:pPr>
            <a:endParaRPr sz="2700" b="0" i="0" u="none" strike="noStrike" cap="none" baseline="0" dirty="0">
              <a:solidFill>
                <a:srgbClr val="BBE0E3"/>
              </a:solidFill>
              <a:latin typeface="Arial Narrow"/>
              <a:ea typeface="Arial Narrow"/>
              <a:cs typeface="Arial Narrow"/>
              <a:sym typeface="Arial Narrow"/>
            </a:endParaRPr>
          </a:p>
          <a:p>
            <a:pPr marL="0" marR="0" lvl="0" indent="0" algn="l" rtl="0">
              <a:spcBef>
                <a:spcPts val="0"/>
              </a:spcBef>
              <a:buSzPct val="25000"/>
              <a:buNone/>
            </a:pPr>
            <a:r>
              <a:rPr lang="en-US" sz="2700" b="0" i="0" u="none" strike="noStrike" cap="none" baseline="0" dirty="0" smtClean="0">
                <a:solidFill>
                  <a:srgbClr val="BBE0E3"/>
                </a:solidFill>
                <a:latin typeface="Arial Narrow"/>
                <a:ea typeface="Arial Narrow"/>
                <a:cs typeface="Arial Narrow"/>
                <a:sym typeface="Arial Narrow"/>
              </a:rPr>
              <a:t>4</a:t>
            </a:r>
            <a:r>
              <a:rPr lang="en" sz="2700" b="0" i="0" u="none" strike="noStrike" cap="none" baseline="0" dirty="0" smtClean="0">
                <a:solidFill>
                  <a:srgbClr val="BBE0E3"/>
                </a:solidFill>
                <a:latin typeface="Arial Narrow"/>
                <a:ea typeface="Arial Narrow"/>
                <a:cs typeface="Arial Narrow"/>
                <a:sym typeface="Arial Narrow"/>
              </a:rPr>
              <a:t>/ </a:t>
            </a:r>
            <a:r>
              <a:rPr lang="en" sz="2700" dirty="0">
                <a:solidFill>
                  <a:srgbClr val="BBE0E3"/>
                </a:solidFill>
                <a:latin typeface="Arial Narrow"/>
                <a:ea typeface="Arial Narrow"/>
                <a:cs typeface="Arial Narrow"/>
                <a:sym typeface="Arial Narrow"/>
              </a:rPr>
              <a:t>Quelle sorte de rire est </a:t>
            </a:r>
            <a:r>
              <a:rPr lang="en" sz="2700" dirty="0" smtClean="0">
                <a:solidFill>
                  <a:srgbClr val="BBE0E3"/>
                </a:solidFill>
                <a:latin typeface="Arial Narrow"/>
                <a:ea typeface="Arial Narrow"/>
                <a:cs typeface="Arial Narrow"/>
                <a:sym typeface="Arial Narrow"/>
              </a:rPr>
              <a:t>visé</a:t>
            </a:r>
            <a:r>
              <a:rPr lang="en-US" sz="2700" dirty="0" smtClean="0">
                <a:solidFill>
                  <a:srgbClr val="BBE0E3"/>
                </a:solidFill>
                <a:latin typeface="Arial Narrow"/>
                <a:ea typeface="Arial Narrow"/>
                <a:cs typeface="Arial Narrow"/>
                <a:sym typeface="Arial Narrow"/>
              </a:rPr>
              <a:t>e</a:t>
            </a:r>
            <a:r>
              <a:rPr lang="en" sz="2700" dirty="0" smtClean="0">
                <a:solidFill>
                  <a:srgbClr val="BBE0E3"/>
                </a:solidFill>
                <a:latin typeface="Arial Narrow"/>
                <a:ea typeface="Arial Narrow"/>
                <a:cs typeface="Arial Narrow"/>
                <a:sym typeface="Arial Narrow"/>
              </a:rPr>
              <a:t> </a:t>
            </a:r>
            <a:r>
              <a:rPr lang="en" sz="2700" b="0" i="0" u="none" strike="noStrike" cap="none" baseline="0" dirty="0" smtClean="0">
                <a:solidFill>
                  <a:srgbClr val="BBE0E3"/>
                </a:solidFill>
                <a:latin typeface="Arial Narrow"/>
                <a:ea typeface="Arial Narrow"/>
                <a:cs typeface="Arial Narrow"/>
                <a:sym typeface="Arial Narrow"/>
              </a:rPr>
              <a:t>?</a:t>
            </a:r>
            <a:endParaRPr lang="en-US" sz="2700" b="0" i="0" u="none" strike="noStrike" cap="none" baseline="0" dirty="0" smtClean="0">
              <a:solidFill>
                <a:srgbClr val="BBE0E3"/>
              </a:solidFill>
              <a:latin typeface="Arial Narrow"/>
              <a:ea typeface="Arial Narrow"/>
              <a:cs typeface="Arial Narrow"/>
              <a:sym typeface="Arial Narrow"/>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762000" y="118533"/>
            <a:ext cx="7552267" cy="4906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18362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p:nvPr/>
        </p:nvPicPr>
        <p:blipFill rotWithShape="1">
          <a:blip r:embed="rId3">
            <a:alphaModFix/>
          </a:blip>
          <a:srcRect/>
          <a:stretch/>
        </p:blipFill>
        <p:spPr>
          <a:xfrm>
            <a:off x="4421101" y="283163"/>
            <a:ext cx="4380880" cy="3124297"/>
          </a:xfrm>
          <a:prstGeom prst="rect">
            <a:avLst/>
          </a:prstGeom>
          <a:noFill/>
          <a:ln w="38100" cap="sq" cmpd="sng">
            <a:solidFill>
              <a:srgbClr val="000000"/>
            </a:solidFill>
            <a:prstDash val="solid"/>
            <a:miter/>
            <a:headEnd type="none" w="med" len="med"/>
            <a:tailEnd type="none" w="med" len="med"/>
          </a:ln>
        </p:spPr>
      </p:pic>
      <p:sp>
        <p:nvSpPr>
          <p:cNvPr id="306" name="Shape 306"/>
          <p:cNvSpPr txBox="1"/>
          <p:nvPr/>
        </p:nvSpPr>
        <p:spPr>
          <a:xfrm>
            <a:off x="320700" y="3595525"/>
            <a:ext cx="8502599" cy="1395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0" i="0" u="none" strike="noStrike" cap="none" baseline="0" dirty="0">
                <a:solidFill>
                  <a:srgbClr val="BBE0E3"/>
                </a:solidFill>
                <a:latin typeface="Arial Narrow"/>
                <a:ea typeface="Arial Narrow"/>
                <a:cs typeface="Arial Narrow"/>
                <a:sym typeface="Arial Narrow"/>
              </a:rPr>
              <a:t>Comparez ces deux dessins </a:t>
            </a:r>
            <a:r>
              <a:rPr lang="fr-FR" sz="2800" b="0" i="0" u="none" strike="noStrike" cap="none" baseline="0" dirty="0" smtClean="0">
                <a:solidFill>
                  <a:srgbClr val="BBE0E3"/>
                </a:solidFill>
                <a:latin typeface="Arial Narrow"/>
                <a:ea typeface="Arial Narrow"/>
                <a:cs typeface="Arial Narrow"/>
                <a:sym typeface="Arial Narrow"/>
              </a:rPr>
              <a:t>qui ont été créés </a:t>
            </a:r>
            <a:r>
              <a:rPr lang="en" sz="2800" b="0" i="0" u="none" strike="noStrike" cap="none" baseline="0" dirty="0" smtClean="0">
                <a:solidFill>
                  <a:srgbClr val="BBE0E3"/>
                </a:solidFill>
                <a:latin typeface="Arial Narrow"/>
                <a:ea typeface="Arial Narrow"/>
                <a:cs typeface="Arial Narrow"/>
                <a:sym typeface="Arial Narrow"/>
              </a:rPr>
              <a:t>par </a:t>
            </a:r>
            <a:r>
              <a:rPr lang="en" sz="2800" b="0" i="0" u="none" strike="noStrike" cap="none" baseline="0" dirty="0">
                <a:solidFill>
                  <a:srgbClr val="BBE0E3"/>
                </a:solidFill>
                <a:latin typeface="Arial Narrow"/>
                <a:ea typeface="Arial Narrow"/>
                <a:cs typeface="Arial Narrow"/>
                <a:sym typeface="Arial Narrow"/>
              </a:rPr>
              <a:t>le même dessinateur. Commentez les ressemblances et les diff</a:t>
            </a:r>
            <a:r>
              <a:rPr lang="en" sz="2800" dirty="0">
                <a:solidFill>
                  <a:srgbClr val="BBE0E3"/>
                </a:solidFill>
                <a:latin typeface="Arial Narrow"/>
                <a:ea typeface="Arial Narrow"/>
                <a:cs typeface="Arial Narrow"/>
                <a:sym typeface="Arial Narrow"/>
              </a:rPr>
              <a:t>érences. Véhiculent-ils </a:t>
            </a:r>
            <a:r>
              <a:rPr lang="en" sz="2800" b="0" i="0" u="none" strike="noStrike" cap="none" baseline="0" dirty="0">
                <a:solidFill>
                  <a:srgbClr val="BBE0E3"/>
                </a:solidFill>
                <a:latin typeface="Arial Narrow"/>
                <a:ea typeface="Arial Narrow"/>
                <a:cs typeface="Arial Narrow"/>
                <a:sym typeface="Arial Narrow"/>
              </a:rPr>
              <a:t>la même critique ?</a:t>
            </a:r>
          </a:p>
        </p:txBody>
      </p:sp>
      <p:pic>
        <p:nvPicPr>
          <p:cNvPr id="307" name="Shape 307"/>
          <p:cNvPicPr preferRelativeResize="0"/>
          <p:nvPr/>
        </p:nvPicPr>
        <p:blipFill rotWithShape="1">
          <a:blip r:embed="rId4">
            <a:alphaModFix/>
          </a:blip>
          <a:srcRect/>
          <a:stretch/>
        </p:blipFill>
        <p:spPr>
          <a:xfrm>
            <a:off x="299367" y="747890"/>
            <a:ext cx="3662131" cy="2681110"/>
          </a:xfrm>
          <a:prstGeom prst="rect">
            <a:avLst/>
          </a:prstGeom>
          <a:noFill/>
          <a:ln w="38100" cap="sq" cmpd="sng">
            <a:solidFill>
              <a:srgbClr val="000000"/>
            </a:solidFill>
            <a:prstDash val="solid"/>
            <a:miter/>
            <a:headEnd type="none" w="med" len="med"/>
            <a:tailEnd type="none" w="med" len="med"/>
          </a:ln>
        </p:spPr>
      </p:pic>
      <p:sp>
        <p:nvSpPr>
          <p:cNvPr id="308" name="Shape 308"/>
          <p:cNvSpPr/>
          <p:nvPr/>
        </p:nvSpPr>
        <p:spPr>
          <a:xfrm>
            <a:off x="158170" y="165900"/>
            <a:ext cx="3803399" cy="415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1" dirty="0">
                <a:solidFill>
                  <a:srgbClr val="7CA6D6"/>
                </a:solidFill>
                <a:latin typeface="Arial Narrow"/>
                <a:ea typeface="Arial Narrow"/>
                <a:cs typeface="Arial Narrow"/>
                <a:sym typeface="Arial Narrow"/>
              </a:rPr>
              <a:t>Comparaisons culturelles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a:stretch/>
        </p:blipFill>
        <p:spPr>
          <a:xfrm>
            <a:off x="311950" y="675450"/>
            <a:ext cx="3858300" cy="401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15" name="Shape 315"/>
          <p:cNvSpPr txBox="1"/>
          <p:nvPr/>
        </p:nvSpPr>
        <p:spPr>
          <a:xfrm>
            <a:off x="4438650" y="675450"/>
            <a:ext cx="4479000" cy="4307100"/>
          </a:xfrm>
          <a:prstGeom prst="rect">
            <a:avLst/>
          </a:prstGeom>
          <a:noFill/>
          <a:ln>
            <a:noFill/>
          </a:ln>
        </p:spPr>
        <p:txBody>
          <a:bodyPr lIns="91425" tIns="45700" rIns="91425" bIns="45700" anchor="t" anchorCtr="0">
            <a:noAutofit/>
          </a:bodyPr>
          <a:lstStyle/>
          <a:p>
            <a:pPr>
              <a:buSzPct val="25000"/>
            </a:pPr>
            <a:r>
              <a:rPr lang="en-US" sz="2900" dirty="0" smtClean="0">
                <a:solidFill>
                  <a:srgbClr val="BBE0E3"/>
                </a:solidFill>
                <a:latin typeface="Arial Narrow"/>
                <a:ea typeface="Arial Narrow"/>
                <a:cs typeface="Arial Narrow"/>
                <a:sym typeface="Arial Narrow"/>
              </a:rPr>
              <a:t>1</a:t>
            </a:r>
            <a:r>
              <a:rPr lang="en" sz="2900" dirty="0" smtClean="0">
                <a:solidFill>
                  <a:srgbClr val="BBE0E3"/>
                </a:solidFill>
                <a:latin typeface="Arial Narrow"/>
                <a:ea typeface="Arial Narrow"/>
                <a:cs typeface="Arial Narrow"/>
                <a:sym typeface="Arial Narrow"/>
              </a:rPr>
              <a:t>/ </a:t>
            </a:r>
            <a:r>
              <a:rPr lang="en" sz="2900" dirty="0">
                <a:solidFill>
                  <a:srgbClr val="BBE0E3"/>
                </a:solidFill>
                <a:latin typeface="Arial Narrow"/>
                <a:ea typeface="Arial Narrow"/>
                <a:cs typeface="Arial Narrow"/>
                <a:sym typeface="Arial Narrow"/>
              </a:rPr>
              <a:t>Y a-t-il une différence de </a:t>
            </a:r>
            <a:r>
              <a:rPr lang="en-US" sz="2900" dirty="0">
                <a:solidFill>
                  <a:srgbClr val="BBE0E3"/>
                </a:solidFill>
                <a:latin typeface="Arial Narrow"/>
                <a:ea typeface="Arial Narrow"/>
                <a:cs typeface="Arial Narrow"/>
                <a:sym typeface="Arial Narrow"/>
              </a:rPr>
              <a:t>ton </a:t>
            </a:r>
            <a:r>
              <a:rPr lang="en" sz="2900" dirty="0">
                <a:solidFill>
                  <a:srgbClr val="BBE0E3"/>
                </a:solidFill>
                <a:latin typeface="Arial Narrow"/>
                <a:ea typeface="Arial Narrow"/>
                <a:cs typeface="Arial Narrow"/>
                <a:sym typeface="Arial Narrow"/>
              </a:rPr>
              <a:t>entre ce dessin et </a:t>
            </a:r>
            <a:r>
              <a:rPr lang="fr-FR" sz="2900" dirty="0" smtClean="0">
                <a:solidFill>
                  <a:srgbClr val="BBE0E3"/>
                </a:solidFill>
                <a:latin typeface="Arial Narrow"/>
                <a:ea typeface="Arial Narrow"/>
                <a:cs typeface="Arial Narrow"/>
                <a:sym typeface="Arial Narrow"/>
              </a:rPr>
              <a:t>celui</a:t>
            </a:r>
            <a:r>
              <a:rPr lang="en-US" sz="2900" dirty="0" smtClean="0">
                <a:solidFill>
                  <a:srgbClr val="BBE0E3"/>
                </a:solidFill>
                <a:latin typeface="Arial Narrow"/>
                <a:ea typeface="Arial Narrow"/>
                <a:cs typeface="Arial Narrow"/>
                <a:sym typeface="Arial Narrow"/>
              </a:rPr>
              <a:t> </a:t>
            </a:r>
            <a:r>
              <a:rPr lang="en" sz="2900" dirty="0">
                <a:solidFill>
                  <a:srgbClr val="BBE0E3"/>
                </a:solidFill>
                <a:latin typeface="Arial Narrow"/>
                <a:ea typeface="Arial Narrow"/>
                <a:cs typeface="Arial Narrow"/>
                <a:sym typeface="Arial Narrow"/>
              </a:rPr>
              <a:t>qu</a:t>
            </a:r>
            <a:r>
              <a:rPr lang="en-US" sz="2900" dirty="0">
                <a:solidFill>
                  <a:srgbClr val="BBE0E3"/>
                </a:solidFill>
                <a:latin typeface="Arial Narrow"/>
                <a:ea typeface="Arial Narrow"/>
                <a:cs typeface="Arial Narrow"/>
                <a:sym typeface="Arial Narrow"/>
              </a:rPr>
              <a:t>e l</a:t>
            </a:r>
            <a:r>
              <a:rPr lang="en" sz="2900" dirty="0">
                <a:solidFill>
                  <a:srgbClr val="BBE0E3"/>
                </a:solidFill>
                <a:latin typeface="Arial Narrow"/>
                <a:ea typeface="Arial Narrow"/>
                <a:cs typeface="Arial Narrow"/>
                <a:sym typeface="Arial Narrow"/>
              </a:rPr>
              <a:t>’on vient de considérer ?</a:t>
            </a:r>
          </a:p>
          <a:p>
            <a:pPr marL="0" marR="0" lvl="0" indent="0" algn="l" rtl="0">
              <a:spcBef>
                <a:spcPts val="0"/>
              </a:spcBef>
              <a:buSzPct val="25000"/>
              <a:buNone/>
            </a:pPr>
            <a:endParaRPr lang="en-US" sz="2900" dirty="0" smtClean="0">
              <a:solidFill>
                <a:srgbClr val="BBE0E3"/>
              </a:solidFill>
              <a:latin typeface="Arial Narrow"/>
              <a:ea typeface="Arial Narrow"/>
              <a:cs typeface="Arial Narrow"/>
              <a:sym typeface="Arial Narrow"/>
            </a:endParaRPr>
          </a:p>
          <a:p>
            <a:pPr marL="0" marR="0" lvl="0" indent="0" algn="l" rtl="0">
              <a:spcBef>
                <a:spcPts val="0"/>
              </a:spcBef>
              <a:buSzPct val="25000"/>
              <a:buNone/>
            </a:pPr>
            <a:r>
              <a:rPr lang="en-US" sz="2900" dirty="0" smtClean="0">
                <a:solidFill>
                  <a:srgbClr val="BBE0E3"/>
                </a:solidFill>
                <a:latin typeface="Arial Narrow"/>
                <a:ea typeface="Arial Narrow"/>
                <a:cs typeface="Arial Narrow"/>
                <a:sym typeface="Arial Narrow"/>
              </a:rPr>
              <a:t>2</a:t>
            </a:r>
            <a:r>
              <a:rPr lang="en" sz="2900" dirty="0" smtClean="0">
                <a:solidFill>
                  <a:srgbClr val="BBE0E3"/>
                </a:solidFill>
                <a:latin typeface="Arial Narrow"/>
                <a:ea typeface="Arial Narrow"/>
                <a:cs typeface="Arial Narrow"/>
                <a:sym typeface="Arial Narrow"/>
              </a:rPr>
              <a:t>/ </a:t>
            </a:r>
            <a:r>
              <a:rPr lang="en" sz="2900" b="0" i="0" u="none" strike="noStrike" cap="none" baseline="0" dirty="0">
                <a:solidFill>
                  <a:srgbClr val="BBE0E3"/>
                </a:solidFill>
                <a:latin typeface="Arial Narrow"/>
                <a:ea typeface="Arial Narrow"/>
                <a:cs typeface="Arial Narrow"/>
                <a:sym typeface="Arial Narrow"/>
              </a:rPr>
              <a:t>Sous quelle forme cette vague de migrants est-elle représentée ? </a:t>
            </a:r>
            <a:r>
              <a:rPr lang="en" sz="2900" b="0" i="0" u="none" strike="noStrike" cap="none" baseline="0" dirty="0" smtClean="0">
                <a:solidFill>
                  <a:srgbClr val="BBE0E3"/>
                </a:solidFill>
                <a:latin typeface="Arial Narrow"/>
                <a:ea typeface="Arial Narrow"/>
                <a:cs typeface="Arial Narrow"/>
                <a:sym typeface="Arial Narrow"/>
              </a:rPr>
              <a:t> </a:t>
            </a:r>
            <a:endParaRPr lang="en" sz="2900" b="0" i="0" u="none" strike="noStrike" cap="none" baseline="0" dirty="0">
              <a:solidFill>
                <a:srgbClr val="BBE0E3"/>
              </a:solidFill>
              <a:latin typeface="Arial Narrow"/>
              <a:ea typeface="Arial Narrow"/>
              <a:cs typeface="Arial Narrow"/>
              <a:sym typeface="Arial Narrow"/>
            </a:endParaRPr>
          </a:p>
        </p:txBody>
      </p:sp>
      <p:sp>
        <p:nvSpPr>
          <p:cNvPr id="316" name="Shape 316"/>
          <p:cNvSpPr txBox="1"/>
          <p:nvPr/>
        </p:nvSpPr>
        <p:spPr>
          <a:xfrm>
            <a:off x="376263" y="88583"/>
            <a:ext cx="4237940" cy="4154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2800" b="1" i="1" u="none" strike="noStrike" cap="none" baseline="0" dirty="0">
                <a:solidFill>
                  <a:srgbClr val="7CA6D6"/>
                </a:solidFill>
                <a:latin typeface="Arial Narrow"/>
                <a:ea typeface="Arial Narrow"/>
                <a:cs typeface="Arial Narrow"/>
                <a:sym typeface="Arial Narrow"/>
              </a:rPr>
              <a:t>Discrimination de registres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4682" y="279618"/>
            <a:ext cx="4050051" cy="1838100"/>
          </a:xfrm>
          <a:prstGeom prst="rect">
            <a:avLst/>
          </a:prstGeom>
        </p:spPr>
      </p:pic>
      <p:pic>
        <p:nvPicPr>
          <p:cNvPr id="4" name="Picture 3"/>
          <p:cNvPicPr>
            <a:picLocks noChangeAspect="1"/>
          </p:cNvPicPr>
          <p:nvPr/>
        </p:nvPicPr>
        <p:blipFill>
          <a:blip r:embed="rId4"/>
          <a:stretch>
            <a:fillRect/>
          </a:stretch>
        </p:blipFill>
        <p:spPr>
          <a:xfrm>
            <a:off x="2305413" y="2924802"/>
            <a:ext cx="3712846" cy="1562849"/>
          </a:xfrm>
          <a:prstGeom prst="rect">
            <a:avLst/>
          </a:prstGeom>
        </p:spPr>
      </p:pic>
      <p:sp>
        <p:nvSpPr>
          <p:cNvPr id="5" name="TextBox 4"/>
          <p:cNvSpPr txBox="1"/>
          <p:nvPr/>
        </p:nvSpPr>
        <p:spPr>
          <a:xfrm>
            <a:off x="88053" y="2924802"/>
            <a:ext cx="2015511" cy="400110"/>
          </a:xfrm>
          <a:prstGeom prst="rect">
            <a:avLst/>
          </a:prstGeom>
          <a:solidFill>
            <a:srgbClr val="FFFFFF"/>
          </a:solidFill>
          <a:ln>
            <a:solidFill>
              <a:srgbClr val="FFFFFF"/>
            </a:solidFill>
          </a:ln>
        </p:spPr>
        <p:txBody>
          <a:bodyPr wrap="square" rtlCol="0">
            <a:spAutoFit/>
          </a:bodyPr>
          <a:lstStyle/>
          <a:p>
            <a:pPr algn="ctr"/>
            <a:r>
              <a:rPr lang="fr-FR" sz="2000" b="1" dirty="0" smtClean="0"/>
              <a:t>TREE</a:t>
            </a:r>
            <a:endParaRPr lang="fr-FR" sz="2000" b="1" dirty="0"/>
          </a:p>
        </p:txBody>
      </p:sp>
      <p:pic>
        <p:nvPicPr>
          <p:cNvPr id="6" name="Picture 5"/>
          <p:cNvPicPr>
            <a:picLocks noChangeAspect="1"/>
          </p:cNvPicPr>
          <p:nvPr/>
        </p:nvPicPr>
        <p:blipFill>
          <a:blip r:embed="rId5"/>
          <a:stretch>
            <a:fillRect/>
          </a:stretch>
        </p:blipFill>
        <p:spPr>
          <a:xfrm>
            <a:off x="6308825" y="2321739"/>
            <a:ext cx="2564672" cy="2564672"/>
          </a:xfrm>
          <a:prstGeom prst="rect">
            <a:avLst/>
          </a:prstGeom>
        </p:spPr>
      </p:pic>
    </p:spTree>
    <p:extLst>
      <p:ext uri="{BB962C8B-B14F-4D97-AF65-F5344CB8AC3E}">
        <p14:creationId xmlns:p14="http://schemas.microsoft.com/office/powerpoint/2010/main" val="30256832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11100" y="623475"/>
            <a:ext cx="7921799" cy="3773399"/>
          </a:xfrm>
          <a:prstGeom prst="rect">
            <a:avLst/>
          </a:prstGeom>
          <a:noFill/>
          <a:ln>
            <a:noFill/>
          </a:ln>
        </p:spPr>
        <p:txBody>
          <a:bodyPr lIns="91425" tIns="45700" rIns="91425" bIns="45700" anchor="ctr" anchorCtr="0">
            <a:noAutofit/>
          </a:bodyPr>
          <a:lstStyle/>
          <a:p>
            <a:pPr marR="0" lvl="0" algn="l" rtl="0">
              <a:lnSpc>
                <a:spcPct val="200000"/>
              </a:lnSpc>
              <a:spcBef>
                <a:spcPts val="0"/>
              </a:spcBef>
              <a:buNone/>
            </a:pPr>
            <a:r>
              <a:rPr lang="en" sz="3600">
                <a:latin typeface="Calibri"/>
                <a:ea typeface="Calibri"/>
                <a:cs typeface="Calibri"/>
                <a:sym typeface="Calibri"/>
              </a:rPr>
              <a:t>I.   </a:t>
            </a:r>
            <a:r>
              <a:rPr lang="en" sz="3600" b="0" i="0" u="none" strike="noStrike" cap="none" baseline="0">
                <a:solidFill>
                  <a:schemeClr val="dk1"/>
                </a:solidFill>
                <a:latin typeface="Calibri"/>
                <a:ea typeface="Calibri"/>
                <a:cs typeface="Calibri"/>
                <a:sym typeface="Calibri"/>
              </a:rPr>
              <a:t>Considérations générales</a:t>
            </a:r>
            <a:r>
              <a:rPr lang="en" sz="3600"/>
              <a:t> </a:t>
            </a:r>
            <a:r>
              <a:rPr lang="en" sz="3600" b="0" i="0" u="none" strike="noStrike" cap="none" baseline="0">
                <a:solidFill>
                  <a:schemeClr val="dk1"/>
                </a:solidFill>
                <a:latin typeface="Calibri"/>
                <a:ea typeface="Calibri"/>
                <a:cs typeface="Calibri"/>
                <a:sym typeface="Calibri"/>
              </a:rPr>
              <a:t>sur le genre</a:t>
            </a:r>
          </a:p>
          <a:p>
            <a:pPr marR="0" lvl="0" algn="l" rtl="0">
              <a:lnSpc>
                <a:spcPct val="200000"/>
              </a:lnSpc>
              <a:spcBef>
                <a:spcPts val="0"/>
              </a:spcBef>
              <a:buNone/>
            </a:pPr>
            <a:r>
              <a:rPr lang="en" sz="3600">
                <a:latin typeface="Calibri"/>
                <a:ea typeface="Calibri"/>
                <a:cs typeface="Calibri"/>
                <a:sym typeface="Calibri"/>
              </a:rPr>
              <a:t>II.  </a:t>
            </a:r>
            <a:r>
              <a:rPr lang="en" sz="3600" b="0" i="0" u="none" strike="noStrike" cap="none" baseline="0">
                <a:solidFill>
                  <a:schemeClr val="dk1"/>
                </a:solidFill>
                <a:latin typeface="Calibri"/>
                <a:ea typeface="Calibri"/>
                <a:cs typeface="Calibri"/>
                <a:sym typeface="Calibri"/>
              </a:rPr>
              <a:t>Méthode pour décrypter un dessin</a:t>
            </a:r>
          </a:p>
          <a:p>
            <a:pPr marR="0" lvl="0" algn="l" rtl="0">
              <a:lnSpc>
                <a:spcPct val="200000"/>
              </a:lnSpc>
              <a:spcBef>
                <a:spcPts val="0"/>
              </a:spcBef>
              <a:buNone/>
            </a:pPr>
            <a:r>
              <a:rPr lang="en" sz="3600">
                <a:latin typeface="Calibri"/>
                <a:ea typeface="Calibri"/>
                <a:cs typeface="Calibri"/>
                <a:sym typeface="Calibri"/>
              </a:rPr>
              <a:t>III. M</a:t>
            </a:r>
            <a:r>
              <a:rPr lang="en" sz="3600" b="0" i="0" u="none" strike="noStrike" cap="none" baseline="0">
                <a:solidFill>
                  <a:schemeClr val="dk1"/>
                </a:solidFill>
                <a:latin typeface="Calibri"/>
                <a:ea typeface="Calibri"/>
                <a:cs typeface="Calibri"/>
                <a:sym typeface="Calibri"/>
              </a:rPr>
              <a:t>ise en pratique avec exemples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p:nvPr/>
        </p:nvSpPr>
        <p:spPr>
          <a:xfrm>
            <a:off x="360575" y="178724"/>
            <a:ext cx="8387700" cy="1383300"/>
          </a:xfrm>
          <a:prstGeom prst="rect">
            <a:avLst/>
          </a:prstGeom>
          <a:noFill/>
          <a:ln>
            <a:noFill/>
          </a:ln>
        </p:spPr>
        <p:txBody>
          <a:bodyPr lIns="91425" tIns="45700" rIns="91425" bIns="45700" anchor="t" anchorCtr="0">
            <a:noAutofit/>
          </a:bodyPr>
          <a:lstStyle/>
          <a:p>
            <a:pPr marL="0" marR="0" lvl="0" indent="0" algn="ctr" rtl="0">
              <a:lnSpc>
                <a:spcPct val="115000"/>
              </a:lnSpc>
              <a:spcBef>
                <a:spcPts val="0"/>
              </a:spcBef>
              <a:buSzPct val="25000"/>
              <a:buNone/>
            </a:pPr>
            <a:r>
              <a:rPr lang="en-US" sz="2400" b="1" dirty="0" smtClean="0">
                <a:solidFill>
                  <a:srgbClr val="50B7D6"/>
                </a:solidFill>
              </a:rPr>
              <a:t>I. </a:t>
            </a:r>
            <a:r>
              <a:rPr lang="en" sz="2400" b="1" dirty="0" smtClean="0">
                <a:solidFill>
                  <a:srgbClr val="50B7D6"/>
                </a:solidFill>
              </a:rPr>
              <a:t>Entrée </a:t>
            </a:r>
            <a:r>
              <a:rPr lang="en" sz="2400" b="1" dirty="0">
                <a:solidFill>
                  <a:srgbClr val="50B7D6"/>
                </a:solidFill>
              </a:rPr>
              <a:t>en </a:t>
            </a:r>
            <a:r>
              <a:rPr lang="en" sz="2400" b="1" dirty="0" smtClean="0">
                <a:solidFill>
                  <a:srgbClr val="50B7D6"/>
                </a:solidFill>
              </a:rPr>
              <a:t>matière</a:t>
            </a:r>
            <a:r>
              <a:rPr lang="en-US" sz="2400" b="1" dirty="0" smtClean="0">
                <a:solidFill>
                  <a:srgbClr val="50B7D6"/>
                </a:solidFill>
              </a:rPr>
              <a:t> : </a:t>
            </a:r>
            <a:r>
              <a:rPr lang="fr-FR" sz="2400" b="1" dirty="0" smtClean="0">
                <a:solidFill>
                  <a:srgbClr val="50B7D6"/>
                </a:solidFill>
              </a:rPr>
              <a:t>Considérations</a:t>
            </a:r>
            <a:r>
              <a:rPr lang="en-US" sz="2400" b="1" dirty="0" smtClean="0">
                <a:solidFill>
                  <a:srgbClr val="50B7D6"/>
                </a:solidFill>
              </a:rPr>
              <a:t> de genre </a:t>
            </a:r>
            <a:endParaRPr lang="en" sz="2400" b="1" dirty="0">
              <a:solidFill>
                <a:srgbClr val="50B7D6"/>
              </a:solidFill>
            </a:endParaRPr>
          </a:p>
          <a:p>
            <a:pPr marL="0" marR="0" lvl="0" indent="0" algn="l" rtl="0">
              <a:lnSpc>
                <a:spcPct val="115000"/>
              </a:lnSpc>
              <a:spcBef>
                <a:spcPts val="0"/>
              </a:spcBef>
              <a:buSzPct val="25000"/>
              <a:buNone/>
            </a:pPr>
            <a:r>
              <a:rPr lang="en" sz="2600" b="0" i="0" u="none" strike="noStrike" cap="none" baseline="0" dirty="0" smtClean="0">
                <a:solidFill>
                  <a:srgbClr val="BBE0E3"/>
                </a:solidFill>
                <a:latin typeface="Arial Narrow"/>
                <a:ea typeface="Arial Narrow"/>
                <a:cs typeface="Arial Narrow"/>
                <a:sym typeface="Arial Narrow"/>
              </a:rPr>
              <a:t>Quel </a:t>
            </a:r>
            <a:r>
              <a:rPr lang="en" sz="2600" b="0" i="0" u="none" strike="noStrike" cap="none" baseline="0" dirty="0">
                <a:solidFill>
                  <a:srgbClr val="BBE0E3"/>
                </a:solidFill>
                <a:latin typeface="Arial Narrow"/>
                <a:ea typeface="Arial Narrow"/>
                <a:cs typeface="Arial Narrow"/>
                <a:sym typeface="Arial Narrow"/>
              </a:rPr>
              <a:t>est le rôle d’un dessin de presse ? Soulignez tous les verbes qui sont appropriés pour décrire sa fonction</a:t>
            </a:r>
            <a:r>
              <a:rPr lang="en" sz="2600" b="0" i="0" u="none" strike="noStrike" cap="none" baseline="0" dirty="0" smtClean="0">
                <a:solidFill>
                  <a:srgbClr val="BBE0E3"/>
                </a:solidFill>
                <a:latin typeface="Arial Narrow"/>
                <a:ea typeface="Arial Narrow"/>
                <a:cs typeface="Arial Narrow"/>
                <a:sym typeface="Arial Narrow"/>
              </a:rPr>
              <a:t>.</a:t>
            </a:r>
            <a:r>
              <a:rPr lang="en-US" sz="2600" b="0" i="0" u="none" strike="noStrike" cap="none" baseline="0" dirty="0" smtClean="0">
                <a:solidFill>
                  <a:srgbClr val="BBE0E3"/>
                </a:solidFill>
                <a:latin typeface="Arial Narrow"/>
                <a:ea typeface="Arial Narrow"/>
                <a:cs typeface="Arial Narrow"/>
                <a:sym typeface="Arial Narrow"/>
              </a:rPr>
              <a:t> </a:t>
            </a:r>
            <a:r>
              <a:rPr lang="fr-FR" sz="2600" b="0" i="0" u="none" strike="noStrike" cap="none" baseline="0" dirty="0" smtClean="0">
                <a:solidFill>
                  <a:srgbClr val="BBE0E3"/>
                </a:solidFill>
                <a:latin typeface="Arial Narrow"/>
                <a:ea typeface="Arial Narrow"/>
                <a:cs typeface="Arial Narrow"/>
                <a:sym typeface="Arial Narrow"/>
              </a:rPr>
              <a:t>Justifiez</a:t>
            </a:r>
            <a:r>
              <a:rPr lang="fr-FR" sz="2600" b="0" i="0" u="none" strike="noStrike" cap="none" dirty="0" smtClean="0">
                <a:solidFill>
                  <a:srgbClr val="BBE0E3"/>
                </a:solidFill>
                <a:latin typeface="Arial Narrow"/>
                <a:ea typeface="Arial Narrow"/>
                <a:cs typeface="Arial Narrow"/>
                <a:sym typeface="Arial Narrow"/>
              </a:rPr>
              <a:t> vos choix.</a:t>
            </a:r>
            <a:endParaRPr lang="fr-FR" sz="2600" b="0" i="0" u="none" strike="noStrike" cap="none" baseline="0" dirty="0">
              <a:solidFill>
                <a:srgbClr val="BBE0E3"/>
              </a:solidFill>
              <a:latin typeface="Arial Narrow"/>
              <a:ea typeface="Arial Narrow"/>
              <a:cs typeface="Arial Narrow"/>
              <a:sym typeface="Arial Narrow"/>
            </a:endParaRPr>
          </a:p>
        </p:txBody>
      </p:sp>
      <p:sp>
        <p:nvSpPr>
          <p:cNvPr id="68" name="Shape 68"/>
          <p:cNvSpPr txBox="1"/>
          <p:nvPr/>
        </p:nvSpPr>
        <p:spPr>
          <a:xfrm>
            <a:off x="328650" y="1750483"/>
            <a:ext cx="8486700" cy="3194050"/>
          </a:xfrm>
          <a:prstGeom prst="rect">
            <a:avLst/>
          </a:prstGeom>
          <a:solidFill>
            <a:srgbClr val="3F3F3F"/>
          </a:solidFill>
          <a:ln w="76200" cap="flat" cmpd="sng">
            <a:solidFill>
              <a:srgbClr val="BBE0E3"/>
            </a:solidFill>
            <a:prstDash val="solid"/>
            <a:round/>
            <a:headEnd type="none" w="med" len="med"/>
            <a:tailEnd type="none" w="med" len="med"/>
          </a:ln>
        </p:spPr>
        <p:txBody>
          <a:bodyPr lIns="91425" tIns="45700" rIns="91425" bIns="45700" anchor="t" anchorCtr="0">
            <a:noAutofit/>
          </a:bodyPr>
          <a:lstStyle/>
          <a:p>
            <a:pPr marL="0" marR="0" lvl="0" indent="0" algn="l" rtl="0">
              <a:lnSpc>
                <a:spcPct val="140000"/>
              </a:lnSpc>
              <a:spcBef>
                <a:spcPts val="0"/>
              </a:spcBef>
              <a:buSzPct val="25000"/>
              <a:buNone/>
            </a:pPr>
            <a:r>
              <a:rPr lang="en" sz="2800" b="0" i="0" u="none" strike="noStrike" cap="none" baseline="0" dirty="0">
                <a:solidFill>
                  <a:srgbClr val="D8D8D8"/>
                </a:solidFill>
                <a:latin typeface="Corbel"/>
                <a:ea typeface="Permanent Marker"/>
                <a:cs typeface="Corbel"/>
                <a:sym typeface="Permanent Marker"/>
              </a:rPr>
              <a:t>Dénoncer		</a:t>
            </a:r>
            <a:r>
              <a:rPr lang="en-US" sz="2800" b="0" i="0" u="none" strike="noStrike" cap="none" baseline="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Gêner</a:t>
            </a:r>
            <a:r>
              <a:rPr lang="en" sz="2800" b="0" i="0" u="none" strike="noStrike" cap="none" baseline="0" dirty="0">
                <a:solidFill>
                  <a:srgbClr val="D8D8D8"/>
                </a:solidFill>
                <a:latin typeface="Corbel"/>
                <a:ea typeface="Permanent Marker"/>
                <a:cs typeface="Corbel"/>
                <a:sym typeface="Permanent Marker"/>
              </a:rPr>
              <a:t>	      </a:t>
            </a:r>
            <a:r>
              <a:rPr lang="en-US" sz="2800" b="0" i="0" u="none" strike="noStrike" cap="none" baseline="0" dirty="0" smtClean="0">
                <a:solidFill>
                  <a:srgbClr val="D8D8D8"/>
                </a:solidFill>
                <a:latin typeface="Corbel"/>
                <a:ea typeface="Permanent Marker"/>
                <a:cs typeface="Corbel"/>
                <a:sym typeface="Permanent Marker"/>
              </a:rPr>
              <a:t>	</a:t>
            </a:r>
            <a:r>
              <a:rPr lang="en-US" sz="2800" b="0" i="0" u="none" strike="noStrike" cap="none"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Se </a:t>
            </a:r>
            <a:r>
              <a:rPr lang="en" sz="2800" b="0" i="0" u="none" strike="noStrike" cap="none" baseline="0" dirty="0">
                <a:solidFill>
                  <a:srgbClr val="D8D8D8"/>
                </a:solidFill>
                <a:latin typeface="Corbel"/>
                <a:ea typeface="Permanent Marker"/>
                <a:cs typeface="Corbel"/>
                <a:sym typeface="Permanent Marker"/>
              </a:rPr>
              <a:t>moquer de</a:t>
            </a:r>
          </a:p>
          <a:p>
            <a:pPr marL="0" marR="0" lvl="0" indent="0" algn="l" rtl="0">
              <a:lnSpc>
                <a:spcPct val="140000"/>
              </a:lnSpc>
              <a:spcBef>
                <a:spcPts val="0"/>
              </a:spcBef>
              <a:buSzPct val="25000"/>
              <a:buNone/>
            </a:pPr>
            <a:r>
              <a:rPr lang="en" sz="2800" b="0" i="0" u="none" strike="noStrike" cap="none" baseline="0" dirty="0">
                <a:solidFill>
                  <a:srgbClr val="D8D8D8"/>
                </a:solidFill>
                <a:latin typeface="Corbel"/>
                <a:ea typeface="Permanent Marker"/>
                <a:cs typeface="Corbel"/>
                <a:sym typeface="Permanent Marker"/>
              </a:rPr>
              <a:t>Attirer l’attention</a:t>
            </a:r>
            <a:r>
              <a:rPr lang="en" sz="2800" dirty="0">
                <a:solidFill>
                  <a:srgbClr val="D8D8D8"/>
                </a:solidFill>
                <a:latin typeface="Corbel"/>
                <a:ea typeface="Permanent Marker"/>
                <a:cs typeface="Corbel"/>
                <a:sym typeface="Permanent Marker"/>
              </a:rPr>
              <a:t>   </a:t>
            </a:r>
            <a:r>
              <a:rPr lang="en-US" sz="280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Approuver</a:t>
            </a:r>
            <a:r>
              <a:rPr lang="en" sz="2800" dirty="0" smtClean="0">
                <a:solidFill>
                  <a:srgbClr val="D8D8D8"/>
                </a:solidFill>
                <a:latin typeface="Corbel"/>
                <a:ea typeface="Permanent Marker"/>
                <a:cs typeface="Corbel"/>
                <a:sym typeface="Permanent Marker"/>
              </a:rPr>
              <a:t>   </a:t>
            </a:r>
            <a:r>
              <a:rPr lang="en-US" sz="280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Critiquer</a:t>
            </a:r>
            <a:endParaRPr lang="en" sz="2800" b="0" i="0" u="none" strike="noStrike" cap="none" baseline="0" dirty="0">
              <a:solidFill>
                <a:srgbClr val="D8D8D8"/>
              </a:solidFill>
              <a:latin typeface="Corbel"/>
              <a:ea typeface="Permanent Marker"/>
              <a:cs typeface="Corbel"/>
              <a:sym typeface="Permanent Marker"/>
            </a:endParaRPr>
          </a:p>
          <a:p>
            <a:pPr marL="0" marR="0" lvl="0" indent="0" algn="l" rtl="0">
              <a:lnSpc>
                <a:spcPct val="140000"/>
              </a:lnSpc>
              <a:spcBef>
                <a:spcPts val="0"/>
              </a:spcBef>
              <a:buSzPct val="25000"/>
              <a:buNone/>
            </a:pPr>
            <a:r>
              <a:rPr lang="en" sz="2800" b="0" i="0" u="none" strike="noStrike" cap="none" baseline="0" dirty="0">
                <a:solidFill>
                  <a:srgbClr val="D8D8D8"/>
                </a:solidFill>
                <a:latin typeface="Corbel"/>
                <a:ea typeface="Permanent Marker"/>
                <a:cs typeface="Corbel"/>
                <a:sym typeface="Permanent Marker"/>
              </a:rPr>
              <a:t>Vénérer		</a:t>
            </a:r>
            <a:r>
              <a:rPr lang="en-US" sz="2800" b="0" i="0" u="none" strike="noStrike" cap="none" baseline="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Soutenir</a:t>
            </a:r>
            <a:r>
              <a:rPr lang="en" sz="2800" b="0" i="0" u="none" strike="noStrike" cap="none" baseline="0" dirty="0">
                <a:solidFill>
                  <a:srgbClr val="D8D8D8"/>
                </a:solidFill>
                <a:latin typeface="Corbel"/>
                <a:ea typeface="Permanent Marker"/>
                <a:cs typeface="Corbel"/>
                <a:sym typeface="Permanent Marker"/>
              </a:rPr>
              <a:t>	</a:t>
            </a:r>
            <a:r>
              <a:rPr lang="en" sz="2800" dirty="0">
                <a:solidFill>
                  <a:srgbClr val="D8D8D8"/>
                </a:solidFill>
                <a:latin typeface="Corbel"/>
                <a:ea typeface="Permanent Marker"/>
                <a:cs typeface="Corbel"/>
                <a:sym typeface="Permanent Marker"/>
              </a:rPr>
              <a:t>   </a:t>
            </a:r>
            <a:r>
              <a:rPr lang="en-US" sz="2800" dirty="0">
                <a:solidFill>
                  <a:srgbClr val="D8D8D8"/>
                </a:solidFill>
                <a:latin typeface="Corbel"/>
                <a:ea typeface="Permanent Marker"/>
                <a:cs typeface="Corbel"/>
                <a:sym typeface="Permanent Marker"/>
              </a:rPr>
              <a:t> </a:t>
            </a:r>
            <a:r>
              <a:rPr lang="en-US" sz="2800" dirty="0" smtClean="0">
                <a:solidFill>
                  <a:srgbClr val="D8D8D8"/>
                </a:solidFill>
                <a:latin typeface="Corbel"/>
                <a:ea typeface="Permanent Marker"/>
                <a:cs typeface="Corbel"/>
                <a:sym typeface="Permanent Marker"/>
              </a:rPr>
              <a:t>     </a:t>
            </a:r>
            <a:r>
              <a:rPr lang="en-US" sz="2800" b="0" i="0" u="none" strike="noStrike" cap="none" baseline="0" dirty="0" smtClean="0">
                <a:solidFill>
                  <a:srgbClr val="D8D8D8"/>
                </a:solidFill>
                <a:latin typeface="Corbel"/>
                <a:ea typeface="Permanent Marker"/>
                <a:cs typeface="Corbel"/>
                <a:sym typeface="Permanent Marker"/>
              </a:rPr>
              <a:t>Exposer</a:t>
            </a:r>
            <a:endParaRPr lang="en" sz="2800" b="0" i="0" u="none" strike="noStrike" cap="none" baseline="0" dirty="0">
              <a:solidFill>
                <a:srgbClr val="D8D8D8"/>
              </a:solidFill>
              <a:latin typeface="Corbel"/>
              <a:ea typeface="Permanent Marker"/>
              <a:cs typeface="Corbel"/>
              <a:sym typeface="Permanent Marker"/>
            </a:endParaRPr>
          </a:p>
          <a:p>
            <a:pPr marL="0" marR="0" lvl="0" indent="0" algn="l" rtl="0">
              <a:lnSpc>
                <a:spcPct val="140000"/>
              </a:lnSpc>
              <a:spcBef>
                <a:spcPts val="0"/>
              </a:spcBef>
              <a:buSzPct val="25000"/>
              <a:buNone/>
            </a:pPr>
            <a:r>
              <a:rPr lang="fr-FR" sz="2800" dirty="0" smtClean="0">
                <a:solidFill>
                  <a:srgbClr val="D8D8D8"/>
                </a:solidFill>
                <a:latin typeface="Corbel"/>
                <a:ea typeface="Permanent Marker"/>
                <a:cs typeface="Corbel"/>
                <a:sym typeface="Permanent Marker"/>
              </a:rPr>
              <a:t>Distraire</a:t>
            </a:r>
            <a:r>
              <a:rPr lang="en" sz="2800" dirty="0">
                <a:solidFill>
                  <a:srgbClr val="D8D8D8"/>
                </a:solidFill>
                <a:latin typeface="Corbel"/>
                <a:ea typeface="Permanent Marker"/>
                <a:cs typeface="Corbel"/>
                <a:sym typeface="Permanent Marker"/>
              </a:rPr>
              <a:t>		</a:t>
            </a:r>
            <a:r>
              <a:rPr lang="en-US" sz="280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Louer</a:t>
            </a:r>
            <a:r>
              <a:rPr lang="en" sz="2800" b="0" i="0" u="none" strike="noStrike" cap="none" baseline="0" dirty="0">
                <a:solidFill>
                  <a:srgbClr val="D8D8D8"/>
                </a:solidFill>
                <a:latin typeface="Corbel"/>
                <a:ea typeface="Permanent Marker"/>
                <a:cs typeface="Corbel"/>
                <a:sym typeface="Permanent Marker"/>
              </a:rPr>
              <a:t>		</a:t>
            </a:r>
            <a:r>
              <a:rPr lang="en" sz="2800" dirty="0">
                <a:solidFill>
                  <a:srgbClr val="D8D8D8"/>
                </a:solidFill>
                <a:latin typeface="Corbel"/>
                <a:ea typeface="Permanent Marker"/>
                <a:cs typeface="Corbel"/>
                <a:sym typeface="Permanent Marker"/>
              </a:rPr>
              <a:t>   </a:t>
            </a:r>
            <a:r>
              <a:rPr lang="en-US" sz="2800" dirty="0">
                <a:solidFill>
                  <a:srgbClr val="D8D8D8"/>
                </a:solidFill>
                <a:latin typeface="Corbel"/>
                <a:ea typeface="Permanent Marker"/>
                <a:cs typeface="Corbel"/>
                <a:sym typeface="Permanent Marker"/>
              </a:rPr>
              <a:t> </a:t>
            </a:r>
            <a:r>
              <a:rPr lang="en-US" sz="280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Informer</a:t>
            </a:r>
            <a:endParaRPr lang="en" sz="2800" b="0" i="0" u="none" strike="noStrike" cap="none" baseline="0" dirty="0">
              <a:solidFill>
                <a:srgbClr val="D8D8D8"/>
              </a:solidFill>
              <a:latin typeface="Corbel"/>
              <a:ea typeface="Permanent Marker"/>
              <a:cs typeface="Corbel"/>
              <a:sym typeface="Permanent Marker"/>
            </a:endParaRPr>
          </a:p>
          <a:p>
            <a:pPr marL="0" marR="0" lvl="0" indent="0" algn="l" rtl="0">
              <a:lnSpc>
                <a:spcPct val="140000"/>
              </a:lnSpc>
              <a:spcBef>
                <a:spcPts val="0"/>
              </a:spcBef>
              <a:buSzPct val="25000"/>
              <a:buNone/>
            </a:pPr>
            <a:r>
              <a:rPr lang="en" sz="2800" b="0" i="0" u="none" strike="noStrike" cap="none" baseline="0" dirty="0">
                <a:solidFill>
                  <a:srgbClr val="D8D8D8"/>
                </a:solidFill>
                <a:latin typeface="Corbel"/>
                <a:ea typeface="Permanent Marker"/>
                <a:cs typeface="Corbel"/>
                <a:sym typeface="Permanent Marker"/>
              </a:rPr>
              <a:t>Porter un </a:t>
            </a:r>
            <a:r>
              <a:rPr lang="en" sz="2800" b="0" i="0" u="none" strike="noStrike" cap="none" baseline="0" dirty="0" smtClean="0">
                <a:solidFill>
                  <a:srgbClr val="D8D8D8"/>
                </a:solidFill>
                <a:latin typeface="Corbel"/>
                <a:ea typeface="Permanent Marker"/>
                <a:cs typeface="Corbel"/>
                <a:sym typeface="Permanent Marker"/>
              </a:rPr>
              <a:t>jugeme</a:t>
            </a:r>
            <a:r>
              <a:rPr lang="en-US" sz="2800" b="0" i="0" u="none" strike="noStrike" cap="none" baseline="0" dirty="0" err="1" smtClean="0">
                <a:solidFill>
                  <a:srgbClr val="D8D8D8"/>
                </a:solidFill>
                <a:latin typeface="Corbel"/>
                <a:ea typeface="Permanent Marker"/>
                <a:cs typeface="Corbel"/>
                <a:sym typeface="Permanent Marker"/>
              </a:rPr>
              <a:t>nt</a:t>
            </a:r>
            <a:r>
              <a:rPr lang="en-US" sz="2800" b="0" i="0" u="none" strike="noStrike" cap="none"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Faire </a:t>
            </a:r>
            <a:r>
              <a:rPr lang="en" sz="2800" b="0" i="0" u="none" strike="noStrike" cap="none" baseline="0" dirty="0">
                <a:solidFill>
                  <a:srgbClr val="D8D8D8"/>
                </a:solidFill>
                <a:latin typeface="Corbel"/>
                <a:ea typeface="Permanent Marker"/>
                <a:cs typeface="Corbel"/>
                <a:sym typeface="Permanent Marker"/>
              </a:rPr>
              <a:t>rire</a:t>
            </a:r>
            <a:r>
              <a:rPr lang="en" sz="2800" dirty="0">
                <a:solidFill>
                  <a:srgbClr val="D8D8D8"/>
                </a:solidFill>
                <a:latin typeface="Corbel"/>
                <a:ea typeface="Permanent Marker"/>
                <a:cs typeface="Corbel"/>
                <a:sym typeface="Permanent Marker"/>
              </a:rPr>
              <a:t>   </a:t>
            </a:r>
            <a:r>
              <a:rPr lang="en-US" sz="2800" dirty="0" smtClean="0">
                <a:solidFill>
                  <a:srgbClr val="D8D8D8"/>
                </a:solidFill>
                <a:latin typeface="Corbel"/>
                <a:ea typeface="Permanent Marker"/>
                <a:cs typeface="Corbel"/>
                <a:sym typeface="Permanent Marker"/>
              </a:rPr>
              <a:t>	         </a:t>
            </a:r>
            <a:r>
              <a:rPr lang="en" sz="2800" b="0" i="0" u="none" strike="noStrike" cap="none" baseline="0" dirty="0" smtClean="0">
                <a:solidFill>
                  <a:srgbClr val="D8D8D8"/>
                </a:solidFill>
                <a:latin typeface="Corbel"/>
                <a:ea typeface="Permanent Marker"/>
                <a:cs typeface="Corbel"/>
                <a:sym typeface="Permanent Marker"/>
              </a:rPr>
              <a:t>Sanctionner</a:t>
            </a:r>
            <a:endParaRPr lang="en-US" sz="2800" b="0" i="0" u="none" strike="noStrike" cap="none" baseline="0" dirty="0" smtClean="0">
              <a:solidFill>
                <a:srgbClr val="D8D8D8"/>
              </a:solidFill>
              <a:latin typeface="Corbel"/>
              <a:ea typeface="Permanent Marker"/>
              <a:cs typeface="Corbel"/>
              <a:sym typeface="Permanent Marker"/>
            </a:endParaRPr>
          </a:p>
          <a:p>
            <a:pPr marL="0" marR="0" lvl="0" indent="0" algn="l" rtl="0">
              <a:lnSpc>
                <a:spcPct val="140000"/>
              </a:lnSpc>
              <a:spcBef>
                <a:spcPts val="0"/>
              </a:spcBef>
              <a:buSzPct val="25000"/>
              <a:buNone/>
            </a:pPr>
            <a:endParaRPr lang="en" sz="2800" b="0" i="0" u="none" strike="noStrike" cap="none" baseline="0" dirty="0">
              <a:solidFill>
                <a:srgbClr val="D8D8D8"/>
              </a:solidFill>
              <a:latin typeface="Corbel"/>
              <a:ea typeface="Permanent Marker"/>
              <a:cs typeface="Corbel"/>
              <a:sym typeface="Permanent Marker"/>
            </a:endParaRPr>
          </a:p>
        </p:txBody>
      </p:sp>
    </p:spTree>
    <p:extLst>
      <p:ext uri="{BB962C8B-B14F-4D97-AF65-F5344CB8AC3E}">
        <p14:creationId xmlns:p14="http://schemas.microsoft.com/office/powerpoint/2010/main" val="20683661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348050" y="233573"/>
            <a:ext cx="5223017" cy="4754102"/>
          </a:xfrm>
          <a:prstGeom prst="rect">
            <a:avLst/>
          </a:prstGeom>
          <a:noFill/>
          <a:ln w="9525" cap="flat" cmpd="sng">
            <a:solidFill>
              <a:srgbClr val="262626"/>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baseline="0" dirty="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1800" b="1" i="0" u="none" strike="noStrike" cap="none" baseline="0" dirty="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600" b="1" i="0" u="none" strike="noStrike" cap="none" baseline="0" dirty="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E36C09"/>
              </a:buClr>
              <a:buSzPct val="25000"/>
              <a:buFont typeface="Calibri"/>
              <a:buNone/>
            </a:pPr>
            <a:r>
              <a:rPr lang="en" sz="2400" b="1" i="0" u="none" strike="noStrike" cap="none" baseline="0" dirty="0">
                <a:solidFill>
                  <a:srgbClr val="E36C09"/>
                </a:solidFill>
                <a:latin typeface="Calibri"/>
                <a:ea typeface="Calibri"/>
                <a:cs typeface="Calibri"/>
                <a:sym typeface="Calibri"/>
                <a:rtl val="0"/>
              </a:rPr>
              <a:t>Immigration</a:t>
            </a:r>
            <a:r>
              <a:rPr lang="en" sz="2400" b="1" i="0" u="none" strike="noStrike" cap="none" baseline="0" dirty="0">
                <a:solidFill>
                  <a:schemeClr val="dk1"/>
                </a:solidFill>
                <a:latin typeface="Calibri"/>
                <a:ea typeface="Calibri"/>
                <a:cs typeface="Calibri"/>
                <a:sym typeface="Calibri"/>
                <a:rtl val="0"/>
              </a:rPr>
              <a:t>. La Méditerranée, cimetière des migrants clandestins </a:t>
            </a:r>
          </a:p>
          <a:p>
            <a:pPr marL="0" marR="0" lvl="0" indent="0" algn="l" rtl="0">
              <a:lnSpc>
                <a:spcPct val="100000"/>
              </a:lnSpc>
              <a:spcBef>
                <a:spcPts val="0"/>
              </a:spcBef>
              <a:spcAft>
                <a:spcPts val="0"/>
              </a:spcAft>
              <a:buClr>
                <a:srgbClr val="000000"/>
              </a:buClr>
              <a:buFont typeface="Arial"/>
              <a:buNone/>
            </a:pPr>
            <a:endParaRPr sz="1200" b="0" i="0" u="none" strike="noStrike" cap="none" baseline="0" dirty="0">
              <a:solidFill>
                <a:schemeClr val="dk1"/>
              </a:solidFill>
              <a:latin typeface="Calibri"/>
              <a:ea typeface="Calibri"/>
              <a:cs typeface="Calibri"/>
              <a:sym typeface="Calibri"/>
              <a:rtl val="0"/>
            </a:endParaRPr>
          </a:p>
          <a:p>
            <a:pPr marL="0" marR="0" lvl="0" indent="0" algn="l" rtl="0">
              <a:lnSpc>
                <a:spcPct val="100000"/>
              </a:lnSpc>
              <a:spcBef>
                <a:spcPts val="0"/>
              </a:spcBef>
              <a:spcAft>
                <a:spcPts val="0"/>
              </a:spcAft>
              <a:buClr>
                <a:schemeClr val="dk1"/>
              </a:buClr>
              <a:buSzPct val="25000"/>
              <a:buFont typeface="Calibri"/>
              <a:buNone/>
            </a:pPr>
            <a:r>
              <a:rPr lang="en" sz="2400" b="0" i="0" u="none" strike="noStrike" cap="none" baseline="0" dirty="0">
                <a:solidFill>
                  <a:schemeClr val="dk1"/>
                </a:solidFill>
                <a:latin typeface="Calibri"/>
                <a:ea typeface="Calibri"/>
                <a:cs typeface="Calibri"/>
                <a:sym typeface="Calibri"/>
                <a:rtl val="0"/>
              </a:rPr>
              <a:t>Un naufrage provoqué par des passeurs a fait jusqu’à 500 morts la semaine dernière au large de Malte. Ce drame souligne le flux croissant de migrants clandestins, qui fuient la misère et les conflits armés, et interpelle la responsabilité de la communauté internationale.</a:t>
            </a:r>
          </a:p>
        </p:txBody>
      </p:sp>
      <p:pic>
        <p:nvPicPr>
          <p:cNvPr id="125" name="Shape 125"/>
          <p:cNvPicPr preferRelativeResize="0"/>
          <p:nvPr/>
        </p:nvPicPr>
        <p:blipFill rotWithShape="1">
          <a:blip r:embed="rId3">
            <a:alphaModFix/>
          </a:blip>
          <a:srcRect/>
          <a:stretch/>
        </p:blipFill>
        <p:spPr>
          <a:xfrm>
            <a:off x="348062" y="233582"/>
            <a:ext cx="2564700" cy="509099"/>
          </a:xfrm>
          <a:prstGeom prst="rect">
            <a:avLst/>
          </a:prstGeom>
          <a:noFill/>
          <a:ln>
            <a:noFill/>
          </a:ln>
        </p:spPr>
      </p:pic>
      <p:sp>
        <p:nvSpPr>
          <p:cNvPr id="126" name="Shape 126"/>
          <p:cNvSpPr txBox="1"/>
          <p:nvPr/>
        </p:nvSpPr>
        <p:spPr>
          <a:xfrm>
            <a:off x="4014067" y="4706962"/>
            <a:ext cx="1709400" cy="301500"/>
          </a:xfrm>
          <a:prstGeom prst="rect">
            <a:avLst/>
          </a:prstGeom>
          <a:noFill/>
          <a:ln>
            <a:noFill/>
          </a:ln>
        </p:spPr>
        <p:txBody>
          <a:bodyPr lIns="91425" tIns="91425" rIns="91425" bIns="91425" anchor="t" anchorCtr="0">
            <a:noAutofit/>
          </a:bodyPr>
          <a:lstStyle/>
          <a:p>
            <a:pPr lvl="0" rtl="0">
              <a:spcBef>
                <a:spcPts val="0"/>
              </a:spcBef>
              <a:buNone/>
            </a:pPr>
            <a:r>
              <a:rPr lang="en" sz="1000" u="sng" dirty="0">
                <a:solidFill>
                  <a:schemeClr val="hlink"/>
                </a:solidFill>
                <a:latin typeface="Droid Sans"/>
                <a:ea typeface="Droid Sans"/>
                <a:cs typeface="Droid Sans"/>
                <a:sym typeface="Droid Sans"/>
                <a:hlinkClick r:id="rId4"/>
              </a:rPr>
              <a:t>Publié le 17/09/2014</a:t>
            </a:r>
          </a:p>
        </p:txBody>
      </p:sp>
      <p:sp>
        <p:nvSpPr>
          <p:cNvPr id="127" name="Shape 127"/>
          <p:cNvSpPr txBox="1"/>
          <p:nvPr/>
        </p:nvSpPr>
        <p:spPr>
          <a:xfrm>
            <a:off x="5571067" y="600075"/>
            <a:ext cx="3268133" cy="4086098"/>
          </a:xfrm>
          <a:prstGeom prst="rect">
            <a:avLst/>
          </a:prstGeom>
          <a:noFill/>
          <a:ln>
            <a:noFill/>
          </a:ln>
        </p:spPr>
        <p:txBody>
          <a:bodyPr lIns="91425" tIns="91425" rIns="91425" bIns="91425" anchor="t" anchorCtr="0">
            <a:noAutofit/>
          </a:bodyPr>
          <a:lstStyle/>
          <a:p>
            <a:pPr marL="457200" lvl="0" indent="-381000" rtl="0">
              <a:lnSpc>
                <a:spcPct val="150000"/>
              </a:lnSpc>
              <a:spcBef>
                <a:spcPts val="0"/>
              </a:spcBef>
              <a:buClr>
                <a:srgbClr val="BBE0E3"/>
              </a:buClr>
              <a:buSzPct val="100000"/>
              <a:buFont typeface="Arial Narrow"/>
              <a:buChar char="●"/>
            </a:pPr>
            <a:r>
              <a:rPr lang="en" sz="2400" dirty="0">
                <a:solidFill>
                  <a:srgbClr val="BBE0E3"/>
                </a:solidFill>
                <a:latin typeface="Arial Narrow"/>
                <a:ea typeface="Arial Narrow"/>
                <a:cs typeface="Arial Narrow"/>
                <a:sym typeface="Arial Narrow"/>
              </a:rPr>
              <a:t>Quelle sorte d’information trouve-t-on dans un article de presse ? </a:t>
            </a:r>
          </a:p>
          <a:p>
            <a:pPr marL="457200" lvl="0" indent="-381000" rtl="0">
              <a:lnSpc>
                <a:spcPct val="150000"/>
              </a:lnSpc>
              <a:spcBef>
                <a:spcPts val="0"/>
              </a:spcBef>
              <a:buClr>
                <a:srgbClr val="BBE0E3"/>
              </a:buClr>
              <a:buSzPct val="100000"/>
              <a:buFont typeface="Arial Narrow"/>
              <a:buChar char="●"/>
            </a:pPr>
            <a:r>
              <a:rPr lang="en" sz="2400" dirty="0">
                <a:solidFill>
                  <a:srgbClr val="BBE0E3"/>
                </a:solidFill>
                <a:latin typeface="Arial Narrow"/>
                <a:ea typeface="Arial Narrow"/>
                <a:cs typeface="Arial Narrow"/>
                <a:sym typeface="Arial Narrow"/>
              </a:rPr>
              <a:t>Quel est le niveau de détail ? </a:t>
            </a:r>
          </a:p>
          <a:p>
            <a:pPr marL="457200" lvl="0" indent="-381000" rtl="0">
              <a:lnSpc>
                <a:spcPct val="150000"/>
              </a:lnSpc>
              <a:spcBef>
                <a:spcPts val="0"/>
              </a:spcBef>
              <a:buClr>
                <a:srgbClr val="BBE0E3"/>
              </a:buClr>
              <a:buSzPct val="100000"/>
              <a:buFont typeface="Arial Narrow"/>
              <a:buChar char="●"/>
            </a:pPr>
            <a:r>
              <a:rPr lang="en" sz="2400" dirty="0">
                <a:solidFill>
                  <a:srgbClr val="BBE0E3"/>
                </a:solidFill>
                <a:latin typeface="Arial Narrow"/>
                <a:ea typeface="Arial Narrow"/>
                <a:cs typeface="Arial Narrow"/>
                <a:sym typeface="Arial Narrow"/>
              </a:rPr>
              <a:t>Quel est son ton ?</a:t>
            </a:r>
          </a:p>
          <a:p>
            <a:pPr>
              <a:spcBef>
                <a:spcPts val="0"/>
              </a:spcBef>
              <a:buNone/>
            </a:pPr>
            <a:endParaRPr sz="2400" dirty="0"/>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348050" y="233573"/>
            <a:ext cx="3574499" cy="4452600"/>
          </a:xfrm>
          <a:prstGeom prst="rect">
            <a:avLst/>
          </a:prstGeom>
          <a:noFill/>
          <a:ln w="9525" cap="flat" cmpd="sng">
            <a:solidFill>
              <a:srgbClr val="262626"/>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baseline="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1800" b="1" i="0" u="none" strike="noStrike" cap="none" baseline="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000000"/>
              </a:buClr>
              <a:buFont typeface="Arial"/>
              <a:buNone/>
            </a:pPr>
            <a:endParaRPr sz="600" b="1" i="0" u="none" strike="noStrike" cap="none" baseline="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E36C09"/>
              </a:buClr>
              <a:buSzPct val="25000"/>
              <a:buFont typeface="Calibri"/>
              <a:buNone/>
            </a:pPr>
            <a:r>
              <a:rPr lang="en" sz="1900" b="1" i="0" u="none" strike="noStrike" cap="none" baseline="0">
                <a:solidFill>
                  <a:srgbClr val="E36C09"/>
                </a:solidFill>
                <a:latin typeface="Calibri"/>
                <a:ea typeface="Calibri"/>
                <a:cs typeface="Calibri"/>
                <a:sym typeface="Calibri"/>
                <a:rtl val="0"/>
              </a:rPr>
              <a:t>Immigration</a:t>
            </a:r>
            <a:r>
              <a:rPr lang="en" sz="1900" b="1" i="0" u="none" strike="noStrike" cap="none" baseline="0">
                <a:solidFill>
                  <a:schemeClr val="dk1"/>
                </a:solidFill>
                <a:latin typeface="Calibri"/>
                <a:ea typeface="Calibri"/>
                <a:cs typeface="Calibri"/>
                <a:sym typeface="Calibri"/>
                <a:rtl val="0"/>
              </a:rPr>
              <a:t>. La Méditerranée, cimetière des migrants clandestins </a:t>
            </a:r>
          </a:p>
          <a:p>
            <a:pPr marL="0" marR="0" lvl="0" indent="0" algn="l" rtl="0">
              <a:lnSpc>
                <a:spcPct val="100000"/>
              </a:lnSpc>
              <a:spcBef>
                <a:spcPts val="0"/>
              </a:spcBef>
              <a:spcAft>
                <a:spcPts val="0"/>
              </a:spcAft>
              <a:buClr>
                <a:srgbClr val="000000"/>
              </a:buClr>
              <a:buFont typeface="Arial"/>
              <a:buNone/>
            </a:pPr>
            <a:endParaRPr sz="700" b="0" i="0" u="none" strike="noStrike" cap="none" baseline="0">
              <a:solidFill>
                <a:schemeClr val="dk1"/>
              </a:solidFill>
              <a:latin typeface="Calibri"/>
              <a:ea typeface="Calibri"/>
              <a:cs typeface="Calibri"/>
              <a:sym typeface="Calibri"/>
              <a:rtl val="0"/>
            </a:endParaRPr>
          </a:p>
          <a:p>
            <a:pPr marL="0" marR="0" lvl="0" indent="0" algn="l" rtl="0">
              <a:lnSpc>
                <a:spcPct val="100000"/>
              </a:lnSpc>
              <a:spcBef>
                <a:spcPts val="0"/>
              </a:spcBef>
              <a:spcAft>
                <a:spcPts val="0"/>
              </a:spcAft>
              <a:buClr>
                <a:schemeClr val="dk1"/>
              </a:buClr>
              <a:buSzPct val="25000"/>
              <a:buFont typeface="Calibri"/>
              <a:buNone/>
            </a:pPr>
            <a:r>
              <a:rPr lang="en" sz="1900" b="0" i="0" u="none" strike="noStrike" cap="none" baseline="0">
                <a:solidFill>
                  <a:schemeClr val="dk1"/>
                </a:solidFill>
                <a:latin typeface="Calibri"/>
                <a:ea typeface="Calibri"/>
                <a:cs typeface="Calibri"/>
                <a:sym typeface="Calibri"/>
                <a:rtl val="0"/>
              </a:rPr>
              <a:t>Un naufrage provoqué par des passeurs a fait jusqu’à 500 morts la semaine dernière au large de Malte. Ce drame souligne le flux croissant de migrants clandestins, qui fuient la misère et les conflits armés, et interpelle la responsabilité de la communauté internationale.</a:t>
            </a:r>
          </a:p>
        </p:txBody>
      </p:sp>
      <p:pic>
        <p:nvPicPr>
          <p:cNvPr id="125" name="Shape 125"/>
          <p:cNvPicPr preferRelativeResize="0"/>
          <p:nvPr/>
        </p:nvPicPr>
        <p:blipFill rotWithShape="1">
          <a:blip r:embed="rId3">
            <a:alphaModFix/>
          </a:blip>
          <a:srcRect/>
          <a:stretch/>
        </p:blipFill>
        <p:spPr>
          <a:xfrm>
            <a:off x="348062" y="233582"/>
            <a:ext cx="2564700" cy="509099"/>
          </a:xfrm>
          <a:prstGeom prst="rect">
            <a:avLst/>
          </a:prstGeom>
          <a:noFill/>
          <a:ln>
            <a:noFill/>
          </a:ln>
        </p:spPr>
      </p:pic>
      <p:sp>
        <p:nvSpPr>
          <p:cNvPr id="126" name="Shape 126"/>
          <p:cNvSpPr txBox="1"/>
          <p:nvPr/>
        </p:nvSpPr>
        <p:spPr>
          <a:xfrm>
            <a:off x="348050" y="4686175"/>
            <a:ext cx="1709400" cy="301500"/>
          </a:xfrm>
          <a:prstGeom prst="rect">
            <a:avLst/>
          </a:prstGeom>
          <a:noFill/>
          <a:ln>
            <a:noFill/>
          </a:ln>
        </p:spPr>
        <p:txBody>
          <a:bodyPr lIns="91425" tIns="91425" rIns="91425" bIns="91425" anchor="t" anchorCtr="0">
            <a:noAutofit/>
          </a:bodyPr>
          <a:lstStyle/>
          <a:p>
            <a:pPr lvl="0" rtl="0">
              <a:spcBef>
                <a:spcPts val="0"/>
              </a:spcBef>
              <a:buNone/>
            </a:pPr>
            <a:r>
              <a:rPr lang="en" sz="1000" u="sng">
                <a:solidFill>
                  <a:schemeClr val="hlink"/>
                </a:solidFill>
                <a:latin typeface="Droid Sans"/>
                <a:ea typeface="Droid Sans"/>
                <a:cs typeface="Droid Sans"/>
                <a:sym typeface="Droid Sans"/>
                <a:hlinkClick r:id="rId4"/>
              </a:rPr>
              <a:t>Publié le 17/09/2014</a:t>
            </a:r>
          </a:p>
        </p:txBody>
      </p:sp>
      <p:pic>
        <p:nvPicPr>
          <p:cNvPr id="128" name="Shape 128"/>
          <p:cNvPicPr preferRelativeResize="0"/>
          <p:nvPr/>
        </p:nvPicPr>
        <p:blipFill rotWithShape="1">
          <a:blip r:embed="rId5">
            <a:alphaModFix/>
          </a:blip>
          <a:srcRect/>
          <a:stretch/>
        </p:blipFill>
        <p:spPr>
          <a:xfrm>
            <a:off x="4335558" y="878431"/>
            <a:ext cx="4538133" cy="3807742"/>
          </a:xfrm>
          <a:prstGeom prst="rect">
            <a:avLst/>
          </a:prstGeom>
          <a:noFill/>
          <a:ln w="38100" cap="sq" cmpd="sng">
            <a:solidFill>
              <a:srgbClr val="000000"/>
            </a:solidFill>
            <a:prstDash val="solid"/>
            <a:miter/>
            <a:headEnd type="none" w="med" len="med"/>
            <a:tailEnd type="none" w="med" len="med"/>
          </a:ln>
        </p:spPr>
      </p:pic>
      <p:sp>
        <p:nvSpPr>
          <p:cNvPr id="2" name="Rectangle 1"/>
          <p:cNvSpPr/>
          <p:nvPr/>
        </p:nvSpPr>
        <p:spPr>
          <a:xfrm>
            <a:off x="4217024" y="188683"/>
            <a:ext cx="4808442" cy="553998"/>
          </a:xfrm>
          <a:prstGeom prst="rect">
            <a:avLst/>
          </a:prstGeom>
        </p:spPr>
        <p:txBody>
          <a:bodyPr wrap="square">
            <a:spAutoFit/>
          </a:bodyPr>
          <a:lstStyle/>
          <a:p>
            <a:pPr lvl="0" algn="ctr">
              <a:lnSpc>
                <a:spcPct val="130000"/>
              </a:lnSpc>
              <a:buClr>
                <a:srgbClr val="000090"/>
              </a:buClr>
            </a:pPr>
            <a:r>
              <a:rPr lang="fr-FR" sz="2400" dirty="0">
                <a:solidFill>
                  <a:srgbClr val="A6F3FF"/>
                </a:solidFill>
                <a:latin typeface="Arial Narrow"/>
                <a:cs typeface="Arial Narrow"/>
              </a:rPr>
              <a:t>Une photo vaut-elle mieux qu’un texte ? </a:t>
            </a:r>
          </a:p>
        </p:txBody>
      </p:sp>
    </p:spTree>
    <p:extLst>
      <p:ext uri="{BB962C8B-B14F-4D97-AF65-F5344CB8AC3E}">
        <p14:creationId xmlns:p14="http://schemas.microsoft.com/office/powerpoint/2010/main" val="178342998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p:nvPr/>
        </p:nvSpPr>
        <p:spPr>
          <a:xfrm>
            <a:off x="348050" y="1117600"/>
            <a:ext cx="3814728" cy="3864489"/>
          </a:xfrm>
          <a:prstGeom prst="rect">
            <a:avLst/>
          </a:prstGeom>
          <a:noFill/>
          <a:ln w="9525" cap="flat" cmpd="sng">
            <a:solidFill>
              <a:srgbClr val="262626"/>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1" i="0" u="none" strike="noStrike" cap="none" baseline="0" dirty="0">
              <a:solidFill>
                <a:srgbClr val="E36C09"/>
              </a:solidFill>
              <a:latin typeface="Calibri"/>
              <a:ea typeface="Calibri"/>
              <a:cs typeface="Calibri"/>
              <a:sym typeface="Calibri"/>
              <a:rtl val="0"/>
            </a:endParaRPr>
          </a:p>
          <a:p>
            <a:pPr marL="0" marR="0" lvl="0" indent="0" algn="l" rtl="0">
              <a:lnSpc>
                <a:spcPct val="100000"/>
              </a:lnSpc>
              <a:spcBef>
                <a:spcPts val="0"/>
              </a:spcBef>
              <a:spcAft>
                <a:spcPts val="0"/>
              </a:spcAft>
              <a:buClr>
                <a:srgbClr val="E36C09"/>
              </a:buClr>
              <a:buSzPct val="25000"/>
              <a:buFont typeface="Calibri"/>
              <a:buNone/>
            </a:pPr>
            <a:endParaRPr lang="en-US" sz="1000" b="1" dirty="0">
              <a:solidFill>
                <a:srgbClr val="E36C09"/>
              </a:solidFill>
              <a:latin typeface="Calibri"/>
              <a:ea typeface="Calibri"/>
              <a:cs typeface="Calibri"/>
              <a:sym typeface="Calibri"/>
            </a:endParaRPr>
          </a:p>
          <a:p>
            <a:pPr marL="0" marR="0" lvl="0" indent="0" algn="l" rtl="0">
              <a:lnSpc>
                <a:spcPct val="100000"/>
              </a:lnSpc>
              <a:spcBef>
                <a:spcPts val="0"/>
              </a:spcBef>
              <a:spcAft>
                <a:spcPts val="0"/>
              </a:spcAft>
              <a:buClr>
                <a:srgbClr val="E36C09"/>
              </a:buClr>
              <a:buSzPct val="25000"/>
              <a:buFont typeface="Calibri"/>
              <a:buNone/>
            </a:pPr>
            <a:r>
              <a:rPr lang="en" sz="1900" b="1" i="0" u="none" strike="noStrike" cap="none" baseline="0" dirty="0" smtClean="0">
                <a:solidFill>
                  <a:srgbClr val="E36C09"/>
                </a:solidFill>
                <a:latin typeface="Calibri"/>
                <a:ea typeface="Calibri"/>
                <a:cs typeface="Calibri"/>
                <a:sym typeface="Calibri"/>
                <a:rtl val="0"/>
              </a:rPr>
              <a:t>Immigration</a:t>
            </a:r>
            <a:r>
              <a:rPr lang="en" sz="1900" b="1" i="0" u="none" strike="noStrike" cap="none" baseline="0" dirty="0">
                <a:solidFill>
                  <a:schemeClr val="dk1"/>
                </a:solidFill>
                <a:latin typeface="Calibri"/>
                <a:ea typeface="Calibri"/>
                <a:cs typeface="Calibri"/>
                <a:sym typeface="Calibri"/>
                <a:rtl val="0"/>
              </a:rPr>
              <a:t>. La Méditerranée, </a:t>
            </a:r>
            <a:r>
              <a:rPr lang="en" sz="1900" b="1" i="0" u="none" strike="noStrike" cap="none" baseline="0" dirty="0">
                <a:solidFill>
                  <a:srgbClr val="4FC8FF"/>
                </a:solidFill>
                <a:latin typeface="Calibri"/>
                <a:ea typeface="Calibri"/>
                <a:cs typeface="Calibri"/>
                <a:sym typeface="Calibri"/>
                <a:rtl val="0"/>
              </a:rPr>
              <a:t>cimetière</a:t>
            </a:r>
            <a:r>
              <a:rPr lang="en" sz="1900" b="1" i="0" u="none" strike="noStrike" cap="none" baseline="0" dirty="0">
                <a:solidFill>
                  <a:schemeClr val="dk1"/>
                </a:solidFill>
                <a:latin typeface="Calibri"/>
                <a:ea typeface="Calibri"/>
                <a:cs typeface="Calibri"/>
                <a:sym typeface="Calibri"/>
                <a:rtl val="0"/>
              </a:rPr>
              <a:t> des migrants clandestins </a:t>
            </a:r>
          </a:p>
          <a:p>
            <a:pPr marL="0" marR="0" lvl="0" indent="0" algn="l" rtl="0">
              <a:lnSpc>
                <a:spcPct val="100000"/>
              </a:lnSpc>
              <a:spcBef>
                <a:spcPts val="0"/>
              </a:spcBef>
              <a:spcAft>
                <a:spcPts val="0"/>
              </a:spcAft>
              <a:buClr>
                <a:srgbClr val="000000"/>
              </a:buClr>
              <a:buFont typeface="Arial"/>
              <a:buNone/>
            </a:pPr>
            <a:endParaRPr sz="700" b="0" i="0" u="none" strike="noStrike" cap="none" baseline="0" dirty="0">
              <a:solidFill>
                <a:schemeClr val="dk1"/>
              </a:solidFill>
              <a:latin typeface="Calibri"/>
              <a:ea typeface="Calibri"/>
              <a:cs typeface="Calibri"/>
              <a:sym typeface="Calibri"/>
              <a:rtl val="0"/>
            </a:endParaRPr>
          </a:p>
          <a:p>
            <a:pPr marL="0" marR="0" lvl="0" indent="0" algn="l" rtl="0">
              <a:lnSpc>
                <a:spcPct val="100000"/>
              </a:lnSpc>
              <a:spcBef>
                <a:spcPts val="0"/>
              </a:spcBef>
              <a:spcAft>
                <a:spcPts val="0"/>
              </a:spcAft>
              <a:buClr>
                <a:schemeClr val="dk1"/>
              </a:buClr>
              <a:buSzPct val="25000"/>
              <a:buFont typeface="Calibri"/>
              <a:buNone/>
            </a:pPr>
            <a:r>
              <a:rPr lang="en" sz="1900" b="0" i="0" u="none" strike="noStrike" cap="none" baseline="0" dirty="0">
                <a:solidFill>
                  <a:schemeClr val="dk1"/>
                </a:solidFill>
                <a:latin typeface="Calibri"/>
                <a:ea typeface="Calibri"/>
                <a:cs typeface="Calibri"/>
                <a:sym typeface="Calibri"/>
                <a:rtl val="0"/>
              </a:rPr>
              <a:t>Un naufrage provoqué par des passeurs a fait jusqu’à 500 morts la semaine dernière au large de Malte. Ce </a:t>
            </a:r>
            <a:r>
              <a:rPr lang="en" sz="1900" b="0" i="0" u="none" strike="noStrike" cap="none" baseline="0" dirty="0">
                <a:solidFill>
                  <a:srgbClr val="4FC8FF"/>
                </a:solidFill>
                <a:latin typeface="Calibri"/>
                <a:ea typeface="Calibri"/>
                <a:cs typeface="Calibri"/>
                <a:sym typeface="Calibri"/>
                <a:rtl val="0"/>
              </a:rPr>
              <a:t>drame </a:t>
            </a:r>
            <a:r>
              <a:rPr lang="en" sz="1900" b="0" i="0" u="none" strike="noStrike" cap="none" baseline="0" dirty="0">
                <a:solidFill>
                  <a:schemeClr val="dk1"/>
                </a:solidFill>
                <a:latin typeface="Calibri"/>
                <a:ea typeface="Calibri"/>
                <a:cs typeface="Calibri"/>
                <a:sym typeface="Calibri"/>
                <a:rtl val="0"/>
              </a:rPr>
              <a:t>souligne le flux croissant de migrants clandestins, qui fuient la misère et les conflits armés, et interpelle la </a:t>
            </a:r>
            <a:r>
              <a:rPr lang="en" sz="1900" b="0" i="0" u="none" strike="noStrike" cap="none" baseline="0" dirty="0">
                <a:solidFill>
                  <a:srgbClr val="4FC8FF"/>
                </a:solidFill>
                <a:latin typeface="Calibri"/>
                <a:ea typeface="Calibri"/>
                <a:cs typeface="Calibri"/>
                <a:sym typeface="Calibri"/>
                <a:rtl val="0"/>
              </a:rPr>
              <a:t>responsabilité</a:t>
            </a:r>
            <a:r>
              <a:rPr lang="en" sz="1900" b="0" i="0" u="none" strike="noStrike" cap="none" baseline="0" dirty="0">
                <a:solidFill>
                  <a:schemeClr val="dk1"/>
                </a:solidFill>
                <a:latin typeface="Calibri"/>
                <a:ea typeface="Calibri"/>
                <a:cs typeface="Calibri"/>
                <a:sym typeface="Calibri"/>
                <a:rtl val="0"/>
              </a:rPr>
              <a:t> de la communauté internationale.</a:t>
            </a:r>
          </a:p>
        </p:txBody>
      </p:sp>
      <p:pic>
        <p:nvPicPr>
          <p:cNvPr id="125" name="Shape 125"/>
          <p:cNvPicPr preferRelativeResize="0"/>
          <p:nvPr/>
        </p:nvPicPr>
        <p:blipFill rotWithShape="1">
          <a:blip r:embed="rId3">
            <a:alphaModFix/>
          </a:blip>
          <a:srcRect/>
          <a:stretch/>
        </p:blipFill>
        <p:spPr>
          <a:xfrm>
            <a:off x="348050" y="1117600"/>
            <a:ext cx="2150761" cy="404005"/>
          </a:xfrm>
          <a:prstGeom prst="rect">
            <a:avLst/>
          </a:prstGeom>
          <a:noFill/>
          <a:ln>
            <a:noFill/>
          </a:ln>
        </p:spPr>
      </p:pic>
      <p:pic>
        <p:nvPicPr>
          <p:cNvPr id="128" name="Shape 128"/>
          <p:cNvPicPr preferRelativeResize="0"/>
          <p:nvPr/>
        </p:nvPicPr>
        <p:blipFill rotWithShape="1">
          <a:blip r:embed="rId4">
            <a:alphaModFix/>
          </a:blip>
          <a:srcRect/>
          <a:stretch/>
        </p:blipFill>
        <p:spPr>
          <a:xfrm>
            <a:off x="4557887" y="1236329"/>
            <a:ext cx="3386669" cy="2559560"/>
          </a:xfrm>
          <a:prstGeom prst="rect">
            <a:avLst/>
          </a:prstGeom>
          <a:noFill/>
          <a:ln w="38100" cap="sq" cmpd="sng">
            <a:solidFill>
              <a:srgbClr val="000000"/>
            </a:solidFill>
            <a:prstDash val="solid"/>
            <a:miter/>
            <a:headEnd type="none" w="med" len="med"/>
            <a:tailEnd type="none" w="med" len="med"/>
          </a:ln>
        </p:spPr>
      </p:pic>
      <p:sp>
        <p:nvSpPr>
          <p:cNvPr id="2" name="TextBox 1"/>
          <p:cNvSpPr txBox="1"/>
          <p:nvPr/>
        </p:nvSpPr>
        <p:spPr>
          <a:xfrm>
            <a:off x="348050" y="64223"/>
            <a:ext cx="8372617" cy="830997"/>
          </a:xfrm>
          <a:prstGeom prst="rect">
            <a:avLst/>
          </a:prstGeom>
          <a:noFill/>
        </p:spPr>
        <p:txBody>
          <a:bodyPr wrap="square" rtlCol="0">
            <a:spAutoFit/>
          </a:bodyPr>
          <a:lstStyle/>
          <a:p>
            <a:pPr lvl="0"/>
            <a:r>
              <a:rPr lang="en" sz="2400" dirty="0">
                <a:solidFill>
                  <a:srgbClr val="A6F3FF"/>
                </a:solidFill>
                <a:latin typeface="Arial Narrow"/>
                <a:cs typeface="Arial Narrow"/>
              </a:rPr>
              <a:t>Les articles de presse sont-ils censés être objectifs ? </a:t>
            </a:r>
            <a:r>
              <a:rPr lang="en-US" sz="2400" dirty="0" smtClean="0">
                <a:solidFill>
                  <a:srgbClr val="A6F3FF"/>
                </a:solidFill>
                <a:latin typeface="Arial Narrow"/>
                <a:cs typeface="Arial Narrow"/>
              </a:rPr>
              <a:t>Le </a:t>
            </a:r>
            <a:r>
              <a:rPr lang="fr-FR" sz="2400" dirty="0" smtClean="0">
                <a:solidFill>
                  <a:srgbClr val="A6F3FF"/>
                </a:solidFill>
                <a:latin typeface="Arial Narrow"/>
                <a:cs typeface="Arial Narrow"/>
              </a:rPr>
              <a:t>sont-ils </a:t>
            </a:r>
            <a:r>
              <a:rPr lang="en" sz="2400" dirty="0" smtClean="0">
                <a:solidFill>
                  <a:srgbClr val="A6F3FF"/>
                </a:solidFill>
                <a:latin typeface="Arial Narrow"/>
                <a:cs typeface="Arial Narrow"/>
              </a:rPr>
              <a:t>toujours</a:t>
            </a:r>
            <a:r>
              <a:rPr lang="en" sz="2400" dirty="0">
                <a:solidFill>
                  <a:srgbClr val="A6F3FF"/>
                </a:solidFill>
                <a:latin typeface="Arial Narrow"/>
                <a:cs typeface="Arial Narrow"/>
              </a:rPr>
              <a:t>? Y a-t-il </a:t>
            </a:r>
            <a:r>
              <a:rPr lang="en-US" sz="2400" dirty="0" smtClean="0">
                <a:solidFill>
                  <a:srgbClr val="A6F3FF"/>
                </a:solidFill>
                <a:latin typeface="Arial Narrow"/>
                <a:cs typeface="Arial Narrow"/>
              </a:rPr>
              <a:t>l</a:t>
            </a:r>
            <a:r>
              <a:rPr lang="en" sz="2400" dirty="0" smtClean="0">
                <a:solidFill>
                  <a:srgbClr val="A6F3FF"/>
                </a:solidFill>
                <a:latin typeface="Arial Narrow"/>
                <a:cs typeface="Arial Narrow"/>
              </a:rPr>
              <a:t>es </a:t>
            </a:r>
            <a:r>
              <a:rPr lang="en-US" sz="2400" dirty="0" smtClean="0">
                <a:solidFill>
                  <a:srgbClr val="A6F3FF"/>
                </a:solidFill>
                <a:latin typeface="Arial Narrow"/>
                <a:cs typeface="Arial Narrow"/>
              </a:rPr>
              <a:t>marques d’un </a:t>
            </a:r>
            <a:r>
              <a:rPr lang="fr-FR" sz="2400" dirty="0" smtClean="0">
                <a:solidFill>
                  <a:srgbClr val="A6F3FF"/>
                </a:solidFill>
                <a:latin typeface="Arial Narrow"/>
                <a:cs typeface="Arial Narrow"/>
              </a:rPr>
              <a:t>jugement</a:t>
            </a:r>
            <a:r>
              <a:rPr lang="en-US" sz="2400" dirty="0" smtClean="0">
                <a:solidFill>
                  <a:srgbClr val="A6F3FF"/>
                </a:solidFill>
                <a:latin typeface="Arial Narrow"/>
                <a:cs typeface="Arial Narrow"/>
              </a:rPr>
              <a:t> </a:t>
            </a:r>
            <a:r>
              <a:rPr lang="en" sz="2400" dirty="0" smtClean="0">
                <a:solidFill>
                  <a:srgbClr val="A6F3FF"/>
                </a:solidFill>
                <a:latin typeface="Arial Narrow"/>
                <a:cs typeface="Arial Narrow"/>
              </a:rPr>
              <a:t> </a:t>
            </a:r>
            <a:r>
              <a:rPr lang="en" sz="2400" dirty="0">
                <a:solidFill>
                  <a:srgbClr val="A6F3FF"/>
                </a:solidFill>
                <a:latin typeface="Arial Narrow"/>
                <a:cs typeface="Arial Narrow"/>
              </a:rPr>
              <a:t>dans cet article </a:t>
            </a:r>
            <a:r>
              <a:rPr lang="en" sz="2400" dirty="0" smtClean="0">
                <a:solidFill>
                  <a:srgbClr val="A6F3FF"/>
                </a:solidFill>
                <a:latin typeface="Arial Narrow"/>
                <a:cs typeface="Arial Narrow"/>
              </a:rPr>
              <a:t>? </a:t>
            </a:r>
            <a:endParaRPr lang="en" sz="2400" dirty="0">
              <a:solidFill>
                <a:srgbClr val="A6F3FF"/>
              </a:solidFill>
              <a:latin typeface="Arial Narrow"/>
              <a:cs typeface="Arial Narrow"/>
            </a:endParaRPr>
          </a:p>
        </p:txBody>
      </p:sp>
      <p:sp>
        <p:nvSpPr>
          <p:cNvPr id="4" name="TextBox 3"/>
          <p:cNvSpPr txBox="1"/>
          <p:nvPr/>
        </p:nvSpPr>
        <p:spPr>
          <a:xfrm>
            <a:off x="4416778" y="3811204"/>
            <a:ext cx="4727222" cy="830997"/>
          </a:xfrm>
          <a:prstGeom prst="rect">
            <a:avLst/>
          </a:prstGeom>
          <a:noFill/>
        </p:spPr>
        <p:txBody>
          <a:bodyPr wrap="square" rtlCol="0">
            <a:spAutoFit/>
          </a:bodyPr>
          <a:lstStyle/>
          <a:p>
            <a:pPr lvl="0"/>
            <a:r>
              <a:rPr lang="en" sz="2400" dirty="0">
                <a:solidFill>
                  <a:srgbClr val="A6F3FF"/>
                </a:solidFill>
                <a:latin typeface="Arial Narrow"/>
                <a:cs typeface="Arial Narrow"/>
              </a:rPr>
              <a:t>Une photo est-elle plus ou </a:t>
            </a:r>
            <a:r>
              <a:rPr lang="en" sz="2400" dirty="0" smtClean="0">
                <a:solidFill>
                  <a:srgbClr val="A6F3FF"/>
                </a:solidFill>
                <a:latin typeface="Arial Narrow"/>
                <a:cs typeface="Arial Narrow"/>
              </a:rPr>
              <a:t>moins</a:t>
            </a:r>
            <a:r>
              <a:rPr lang="en-US" sz="2400" dirty="0" smtClean="0">
                <a:solidFill>
                  <a:srgbClr val="A6F3FF"/>
                </a:solidFill>
                <a:latin typeface="Arial Narrow"/>
                <a:cs typeface="Arial Narrow"/>
              </a:rPr>
              <a:t> </a:t>
            </a:r>
          </a:p>
          <a:p>
            <a:pPr lvl="0"/>
            <a:r>
              <a:rPr lang="en-US" sz="2400" dirty="0" smtClean="0">
                <a:solidFill>
                  <a:srgbClr val="A6F3FF"/>
                </a:solidFill>
                <a:latin typeface="Arial Narrow"/>
                <a:cs typeface="Arial Narrow"/>
              </a:rPr>
              <a:t>«</a:t>
            </a:r>
            <a:r>
              <a:rPr lang="en" sz="2400" dirty="0" smtClean="0">
                <a:solidFill>
                  <a:srgbClr val="A6F3FF"/>
                </a:solidFill>
                <a:latin typeface="Arial Narrow"/>
                <a:cs typeface="Arial Narrow"/>
              </a:rPr>
              <a:t> objective</a:t>
            </a:r>
            <a:r>
              <a:rPr lang="en-US" sz="2400" dirty="0" smtClean="0">
                <a:solidFill>
                  <a:srgbClr val="A6F3FF"/>
                </a:solidFill>
                <a:latin typeface="Arial Narrow"/>
                <a:cs typeface="Arial Narrow"/>
              </a:rPr>
              <a:t> »</a:t>
            </a:r>
            <a:r>
              <a:rPr lang="en" sz="2400" dirty="0" smtClean="0">
                <a:solidFill>
                  <a:srgbClr val="A6F3FF"/>
                </a:solidFill>
                <a:latin typeface="Arial Narrow"/>
                <a:cs typeface="Arial Narrow"/>
              </a:rPr>
              <a:t> </a:t>
            </a:r>
            <a:r>
              <a:rPr lang="en" sz="2400" dirty="0">
                <a:solidFill>
                  <a:srgbClr val="A6F3FF"/>
                </a:solidFill>
                <a:latin typeface="Arial Narrow"/>
                <a:cs typeface="Arial Narrow"/>
              </a:rPr>
              <a:t>qu’un article de presse ? </a:t>
            </a:r>
            <a:endParaRPr lang="en-US" sz="2400" dirty="0">
              <a:solidFill>
                <a:srgbClr val="A6F3FF"/>
              </a:solidFill>
              <a:latin typeface="Arial Narrow"/>
              <a:cs typeface="Arial Narrow"/>
            </a:endParaRPr>
          </a:p>
        </p:txBody>
      </p:sp>
    </p:spTree>
    <p:extLst>
      <p:ext uri="{BB962C8B-B14F-4D97-AF65-F5344CB8AC3E}">
        <p14:creationId xmlns:p14="http://schemas.microsoft.com/office/powerpoint/2010/main" val="254948846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rotWithShape="1">
          <a:blip r:embed="rId3">
            <a:alphaModFix/>
          </a:blip>
          <a:srcRect/>
          <a:stretch/>
        </p:blipFill>
        <p:spPr>
          <a:xfrm>
            <a:off x="2252133" y="160734"/>
            <a:ext cx="4555067" cy="2988866"/>
          </a:xfrm>
          <a:prstGeom prst="rect">
            <a:avLst/>
          </a:prstGeom>
          <a:noFill/>
          <a:ln w="38100" cap="sq" cmpd="sng">
            <a:solidFill>
              <a:srgbClr val="000000"/>
            </a:solidFill>
            <a:prstDash val="solid"/>
            <a:miter/>
            <a:headEnd type="none" w="med" len="med"/>
            <a:tailEnd type="none" w="med" len="med"/>
          </a:ln>
        </p:spPr>
      </p:pic>
      <p:sp>
        <p:nvSpPr>
          <p:cNvPr id="138" name="Shape 138"/>
          <p:cNvSpPr txBox="1"/>
          <p:nvPr/>
        </p:nvSpPr>
        <p:spPr>
          <a:xfrm>
            <a:off x="169456" y="3318933"/>
            <a:ext cx="8560551" cy="1596814"/>
          </a:xfrm>
          <a:prstGeom prst="rect">
            <a:avLst/>
          </a:prstGeom>
          <a:noFill/>
          <a:ln>
            <a:noFill/>
          </a:ln>
        </p:spPr>
        <p:txBody>
          <a:bodyPr lIns="91425" tIns="91425" rIns="91425" bIns="91425" anchor="ctr" anchorCtr="0">
            <a:noAutofit/>
          </a:bodyPr>
          <a:lstStyle/>
          <a:p>
            <a:pPr lvl="0" rtl="0">
              <a:spcBef>
                <a:spcPts val="0"/>
              </a:spcBef>
              <a:buNone/>
            </a:pPr>
            <a:r>
              <a:rPr lang="en" sz="2400" dirty="0">
                <a:solidFill>
                  <a:srgbClr val="C6F9FF"/>
                </a:solidFill>
                <a:latin typeface="Arial Narrow"/>
                <a:ea typeface="Arial Narrow"/>
                <a:cs typeface="Arial Narrow"/>
                <a:sym typeface="Arial Narrow"/>
              </a:rPr>
              <a:t>En quoi le dessin de presse diffère-t-il de la photo et de l’article dans sa représentation du même sujet </a:t>
            </a:r>
            <a:r>
              <a:rPr lang="en" sz="2400" dirty="0" smtClean="0">
                <a:solidFill>
                  <a:srgbClr val="C6F9FF"/>
                </a:solidFill>
                <a:latin typeface="Arial Narrow"/>
                <a:ea typeface="Arial Narrow"/>
                <a:cs typeface="Arial Narrow"/>
                <a:sym typeface="Arial Narrow"/>
              </a:rPr>
              <a:t>?</a:t>
            </a:r>
            <a:r>
              <a:rPr lang="en-US" sz="2400" dirty="0" smtClean="0">
                <a:solidFill>
                  <a:srgbClr val="C6F9FF"/>
                </a:solidFill>
                <a:latin typeface="Arial Narrow"/>
                <a:ea typeface="Arial Narrow"/>
                <a:cs typeface="Arial Narrow"/>
                <a:sym typeface="Arial Narrow"/>
              </a:rPr>
              <a:t> </a:t>
            </a:r>
          </a:p>
          <a:p>
            <a:pPr lvl="0" rtl="0">
              <a:spcBef>
                <a:spcPts val="0"/>
              </a:spcBef>
              <a:buNone/>
            </a:pPr>
            <a:endParaRPr lang="fr-FR" dirty="0" smtClean="0">
              <a:solidFill>
                <a:srgbClr val="C6F9FF"/>
              </a:solidFill>
              <a:latin typeface="Arial Narrow"/>
              <a:ea typeface="Arial Narrow"/>
              <a:cs typeface="Arial Narrow"/>
              <a:sym typeface="Arial Narrow"/>
            </a:endParaRPr>
          </a:p>
          <a:p>
            <a:pPr lvl="0" rtl="0">
              <a:spcBef>
                <a:spcPts val="0"/>
              </a:spcBef>
              <a:buNone/>
            </a:pPr>
            <a:r>
              <a:rPr lang="fr-FR" sz="2400" dirty="0" smtClean="0">
                <a:solidFill>
                  <a:srgbClr val="C6F9FF"/>
                </a:solidFill>
                <a:latin typeface="Arial Narrow"/>
                <a:ea typeface="Arial Narrow"/>
                <a:cs typeface="Arial Narrow"/>
                <a:sym typeface="Arial Narrow"/>
              </a:rPr>
              <a:t>Quel est son but communicatif ?  Vise-t-il à provoquer une action chez le lecteur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9317</TotalTime>
  <Words>2682</Words>
  <Application>Microsoft Macintosh PowerPoint</Application>
  <PresentationFormat>On-screen Show (16:9)</PresentationFormat>
  <Paragraphs>297</Paragraphs>
  <Slides>29</Slides>
  <Notes>29</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slate</vt:lpstr>
      <vt:lpstr>slate</vt:lpstr>
      <vt:lpstr>Enseigner l’immigration à travers le dessin de presse</vt:lpstr>
      <vt:lpstr>PowerPoint Presentation</vt:lpstr>
      <vt:lpstr>PowerPoint Presentation</vt:lpstr>
      <vt:lpstr>I.   Considérations générales sur le genre II.  Méthode pour décrypter un dessin III. Mise en pratique avec exemples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Immigration with  Political Cartoons</dc:title>
  <cp:lastModifiedBy>Pascale Hubert-Leibler</cp:lastModifiedBy>
  <cp:revision>143</cp:revision>
  <cp:lastPrinted>2016-02-03T04:25:34Z</cp:lastPrinted>
  <dcterms:modified xsi:type="dcterms:W3CDTF">2016-02-07T22:28:51Z</dcterms:modified>
</cp:coreProperties>
</file>