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3" r:id="rId2"/>
    <p:sldId id="273" r:id="rId3"/>
    <p:sldId id="264" r:id="rId4"/>
    <p:sldId id="270" r:id="rId5"/>
    <p:sldId id="271" r:id="rId6"/>
    <p:sldId id="274" r:id="rId7"/>
    <p:sldId id="260" r:id="rId8"/>
    <p:sldId id="265" r:id="rId9"/>
    <p:sldId id="276" r:id="rId10"/>
    <p:sldId id="275" r:id="rId11"/>
    <p:sldId id="279" r:id="rId12"/>
    <p:sldId id="277" r:id="rId13"/>
    <p:sldId id="257" r:id="rId14"/>
    <p:sldId id="262" r:id="rId15"/>
    <p:sldId id="266" r:id="rId16"/>
    <p:sldId id="258" r:id="rId17"/>
    <p:sldId id="267" r:id="rId18"/>
    <p:sldId id="268" r:id="rId19"/>
    <p:sldId id="269" r:id="rId20"/>
    <p:sldId id="259" r:id="rId21"/>
    <p:sldId id="278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074" autoAdjust="0"/>
  </p:normalViewPr>
  <p:slideViewPr>
    <p:cSldViewPr snapToGrid="0" snapToObjects="1">
      <p:cViewPr>
        <p:scale>
          <a:sx n="94" d="100"/>
          <a:sy n="94" d="100"/>
        </p:scale>
        <p:origin x="-15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28E78-8FF1-1F45-96B1-63BA44A28321}" type="datetimeFigureOut">
              <a:rPr lang="en-US" smtClean="0"/>
              <a:t>2/4/15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79339-DB6E-884C-B01D-B3EC3515DAA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18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9339-DB6E-884C-B01D-B3EC3515DA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9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79339-DB6E-884C-B01D-B3EC3515DA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9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138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75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30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91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79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26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44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47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96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57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73518-684D-2940-A603-1B813250E198}" type="datetimeFigureOut">
              <a:rPr lang="en-US" smtClean="0"/>
              <a:t>2/4/15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06FAE-EF49-ED47-BBD2-D0627238C8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5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1" Type="http://schemas.microsoft.com/office/2007/relationships/media" Target="../media/media6.m4v"/><Relationship Id="rId2" Type="http://schemas.openxmlformats.org/officeDocument/2006/relationships/video" Target="../media/media6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1" Type="http://schemas.microsoft.com/office/2007/relationships/media" Target="../media/media7.m4v"/><Relationship Id="rId2" Type="http://schemas.openxmlformats.org/officeDocument/2006/relationships/video" Target="../media/media7.m4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8.m4v"/><Relationship Id="rId2" Type="http://schemas.openxmlformats.org/officeDocument/2006/relationships/video" Target="../media/media8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OS_Temps verbaux au passé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491403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03187"/>
            <a:ext cx="7772400" cy="73501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Le récit au passé</a:t>
            </a:r>
            <a:endParaRPr lang="fr-FR" sz="36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5752234"/>
            <a:ext cx="9144000" cy="11028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Extrait de film: </a:t>
            </a:r>
            <a:r>
              <a:rPr lang="fr-FR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Chaos de Coline </a:t>
            </a:r>
            <a:r>
              <a:rPr lang="fr-FR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Serreau</a:t>
            </a:r>
            <a:r>
              <a:rPr lang="fr-FR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2001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Malika raconte sa vie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8933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99E4FF"/>
          </a:fgClr>
          <a:bgClr>
            <a:srgbClr val="99E4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187" y="2742525"/>
            <a:ext cx="6363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latin typeface="Trebuchet MS"/>
                <a:cs typeface="Trebuchet MS"/>
              </a:rPr>
              <a:t>S</a:t>
            </a:r>
            <a:r>
              <a:rPr lang="fr-FR" sz="4800" dirty="0" smtClean="0">
                <a:latin typeface="Trebuchet MS"/>
                <a:cs typeface="Trebuchet MS"/>
              </a:rPr>
              <a:t>éance n°2</a:t>
            </a:r>
            <a:endParaRPr lang="fr-FR" sz="48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395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OS - Récit au passé - Questions de compréhens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r="6919" b="39916"/>
          <a:stretch/>
        </p:blipFill>
        <p:spPr>
          <a:xfrm>
            <a:off x="2472629" y="1161858"/>
            <a:ext cx="4148073" cy="5255379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3442" y="337749"/>
            <a:ext cx="820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dirty="0" smtClean="0"/>
              <a:t>érification de compréhension (fiche). </a:t>
            </a:r>
            <a:r>
              <a:rPr lang="fr-FR" b="1" i="1" dirty="0" smtClean="0"/>
              <a:t>Avec un partenaire, répondez aux questions et formulez vos réponses de manière à bien les présenter à la classe.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09173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885" y="751369"/>
            <a:ext cx="8431261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Quel </a:t>
            </a:r>
            <a:r>
              <a:rPr lang="fr-FR" sz="1600" dirty="0"/>
              <a:t>accueil la femme du père de Malika offre-t-elle quand il arrive en France avec ses quatre enfants ?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Qui s’occupe des enfants ?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Est-ce que Malika aime l’école ? Réussit-elle bien ses études ?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Est-ce que ses frères lui ressemblent sur ce plan ?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Le bac est l’examen national que l’on passe à la fin du lycée, normalement à l’âge de 18 ou 19 ans. Pourquoi Malika est-elle en mesure de le passer à l’âge de 16 ans ?</a:t>
            </a:r>
            <a:endParaRPr lang="en-US" sz="1600" dirty="0"/>
          </a:p>
          <a:p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Quelle visite change la vie à Malika ? Qui est cette personne et que propose-t-il ? Comment trouve-t-il Malika ?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Quelle est la première réaction de Malika à l’égard de cet homme ?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Qu’est-ce qui la fait changer d’avis ? Que fait-elle ?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Comment servit-elle dans la rue ? Qui vient à son secours ?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lvl="0" indent="-342900">
              <a:buFont typeface="+mj-lt"/>
              <a:buAutoNum type="arabicPeriod"/>
            </a:pPr>
            <a:r>
              <a:rPr lang="fr-FR" sz="1600" dirty="0"/>
              <a:t>Cette personne vous semble-t-il fiable ? Pourquoi ou pourquoi pas </a:t>
            </a:r>
            <a:r>
              <a:rPr lang="fr-FR" sz="1600" dirty="0" smtClean="0"/>
              <a:t>?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64745" y="229670"/>
            <a:ext cx="7566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rebuchet MS"/>
                <a:cs typeface="Trebuchet MS"/>
              </a:rPr>
              <a:t>Questions de compr</a:t>
            </a:r>
            <a:r>
              <a:rPr lang="fr-FR" sz="2000" b="1" dirty="0" smtClean="0">
                <a:latin typeface="Trebuchet MS"/>
                <a:cs typeface="Trebuchet MS"/>
              </a:rPr>
              <a:t>éhension</a:t>
            </a:r>
            <a:endParaRPr lang="fr-FR" sz="2000" b="1" dirty="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2352" y="6352903"/>
            <a:ext cx="200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Travail d’ensemble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85392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OS_Temps verbaux au passé2.1.m4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897" y="2164208"/>
            <a:ext cx="8174126" cy="4265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04768" y="226155"/>
            <a:ext cx="977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Arial Narrow"/>
                <a:cs typeface="Arial Narrow"/>
              </a:rPr>
              <a:t>Extrait </a:t>
            </a:r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7156" y="246115"/>
            <a:ext cx="7240019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1/ Premier visionnement. </a:t>
            </a:r>
            <a:r>
              <a:rPr lang="fr-FR" dirty="0" smtClean="0"/>
              <a:t>Regardez </a:t>
            </a:r>
            <a:r>
              <a:rPr lang="fr-FR" dirty="0" smtClean="0"/>
              <a:t>cet extrait sans regarder votre fiche et </a:t>
            </a:r>
            <a:r>
              <a:rPr lang="fr-FR" dirty="0" smtClean="0"/>
              <a:t>essayez de discerner les temps </a:t>
            </a:r>
            <a:r>
              <a:rPr lang="fr-FR" dirty="0" smtClean="0"/>
              <a:t>verbaux.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1407156" y="1036837"/>
            <a:ext cx="7240020" cy="92333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2/ Deuxième visionnement. </a:t>
            </a:r>
            <a:r>
              <a:rPr lang="fr-FR" dirty="0" smtClean="0"/>
              <a:t>Maintenant, écoutez </a:t>
            </a:r>
            <a:r>
              <a:rPr lang="fr-FR" dirty="0" smtClean="0"/>
              <a:t>à l’aide de </a:t>
            </a:r>
            <a:r>
              <a:rPr lang="fr-FR" dirty="0" smtClean="0"/>
              <a:t>votre </a:t>
            </a:r>
            <a:r>
              <a:rPr lang="fr-FR" dirty="0" smtClean="0"/>
              <a:t>« transcription » </a:t>
            </a:r>
            <a:r>
              <a:rPr lang="fr-FR" dirty="0" smtClean="0"/>
              <a:t>pour </a:t>
            </a:r>
            <a:r>
              <a:rPr lang="fr-FR" dirty="0" smtClean="0"/>
              <a:t>voir si </a:t>
            </a:r>
            <a:r>
              <a:rPr lang="fr-FR" dirty="0" smtClean="0"/>
              <a:t>les temps verbaux que </a:t>
            </a:r>
            <a:r>
              <a:rPr lang="fr-FR" dirty="0" smtClean="0"/>
              <a:t>vous avez </a:t>
            </a:r>
            <a:r>
              <a:rPr lang="fr-FR" dirty="0" smtClean="0"/>
              <a:t>choisis correspondent </a:t>
            </a:r>
            <a:r>
              <a:rPr lang="fr-FR" dirty="0" smtClean="0"/>
              <a:t>à ce que vous entendez.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6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OS_Temps verbaux au passé2.1.m4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0154" y="229646"/>
            <a:ext cx="4038600" cy="2271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341" y="2757425"/>
            <a:ext cx="8158678" cy="390198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dirty="0"/>
              <a:t>On </a:t>
            </a:r>
            <a:r>
              <a:rPr lang="fr-FR" sz="2000" b="1" dirty="0" smtClean="0"/>
              <a:t>est </a:t>
            </a:r>
            <a:r>
              <a:rPr lang="fr-FR" sz="2000" b="1" dirty="0"/>
              <a:t>arrivé</a:t>
            </a:r>
            <a:r>
              <a:rPr lang="fr-FR" sz="2000" dirty="0"/>
              <a:t> dans une deux-pièces-cuisine </a:t>
            </a:r>
            <a:r>
              <a:rPr lang="fr-FR" sz="2000" dirty="0" smtClean="0"/>
              <a:t>où </a:t>
            </a:r>
            <a:r>
              <a:rPr lang="fr-FR" sz="1400" b="1" dirty="0" smtClean="0">
                <a:solidFill>
                  <a:srgbClr val="558ED5"/>
                </a:solidFill>
              </a:rPr>
              <a:t>(15) </a:t>
            </a:r>
            <a:r>
              <a:rPr lang="fr-FR" sz="2000" b="1" dirty="0" smtClean="0"/>
              <a:t>vivaient</a:t>
            </a:r>
            <a:r>
              <a:rPr lang="fr-FR" sz="2000" dirty="0" smtClean="0"/>
              <a:t> </a:t>
            </a:r>
            <a:r>
              <a:rPr lang="fr-FR" sz="2000" dirty="0"/>
              <a:t>l’autre femme de mon père et ses deux enfants. </a:t>
            </a:r>
            <a:r>
              <a:rPr lang="fr-FR" sz="2000" dirty="0" smtClean="0"/>
              <a:t>Elle </a:t>
            </a:r>
            <a:r>
              <a:rPr lang="fr-FR" sz="2000" b="1" dirty="0" smtClean="0"/>
              <a:t>a </a:t>
            </a:r>
            <a:r>
              <a:rPr lang="fr-FR" sz="2000" b="1" dirty="0"/>
              <a:t>dit</a:t>
            </a:r>
            <a:r>
              <a:rPr lang="fr-FR" sz="2000" dirty="0"/>
              <a:t> à mon père « Ces </a:t>
            </a:r>
            <a:r>
              <a:rPr lang="fr-FR" sz="2000" dirty="0" smtClean="0"/>
              <a:t>enfants-là, </a:t>
            </a:r>
            <a:r>
              <a:rPr lang="fr-FR" sz="2000" dirty="0"/>
              <a:t>c’est toi </a:t>
            </a:r>
            <a:r>
              <a:rPr lang="fr-FR" sz="2000" dirty="0" smtClean="0"/>
              <a:t>qui </a:t>
            </a:r>
            <a:r>
              <a:rPr lang="fr-FR" sz="1400" b="1" dirty="0" smtClean="0">
                <a:solidFill>
                  <a:srgbClr val="558ED5"/>
                </a:solidFill>
              </a:rPr>
              <a:t>(16) </a:t>
            </a:r>
            <a:r>
              <a:rPr lang="fr-FR" sz="2000" b="1" dirty="0"/>
              <a:t>t’en occuperas</a:t>
            </a:r>
            <a:r>
              <a:rPr lang="fr-FR" sz="2000" dirty="0"/>
              <a:t>. </a:t>
            </a:r>
            <a:r>
              <a:rPr lang="fr-FR" sz="2000" dirty="0" smtClean="0"/>
              <a:t>Moi, </a:t>
            </a:r>
            <a:r>
              <a:rPr lang="fr-FR" sz="2000" dirty="0"/>
              <a:t>je </a:t>
            </a:r>
            <a:r>
              <a:rPr lang="fr-FR" sz="2000" dirty="0" smtClean="0"/>
              <a:t>ne </a:t>
            </a:r>
            <a:r>
              <a:rPr lang="fr-FR" sz="2000" b="1" dirty="0" smtClean="0"/>
              <a:t>cuirai</a:t>
            </a:r>
            <a:r>
              <a:rPr lang="fr-FR" sz="2000" dirty="0" smtClean="0"/>
              <a:t> </a:t>
            </a:r>
            <a:r>
              <a:rPr lang="fr-FR" sz="2000" dirty="0"/>
              <a:t>pas un gramme de couscous pour eux. </a:t>
            </a:r>
            <a:r>
              <a:rPr lang="fr-FR" sz="2000" i="1" dirty="0"/>
              <a:t>Parce que c’est pas mes enfants ! </a:t>
            </a:r>
            <a:r>
              <a:rPr lang="fr-FR" sz="2000" dirty="0"/>
              <a:t>» </a:t>
            </a: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2000" dirty="0" smtClean="0"/>
              <a:t>On </a:t>
            </a:r>
            <a:r>
              <a:rPr lang="fr-FR" sz="1400" b="1" dirty="0" smtClean="0">
                <a:solidFill>
                  <a:srgbClr val="558ED5"/>
                </a:solidFill>
              </a:rPr>
              <a:t>(17) </a:t>
            </a:r>
            <a:r>
              <a:rPr lang="fr-FR" sz="2000" b="1" dirty="0"/>
              <a:t>allait</a:t>
            </a:r>
            <a:r>
              <a:rPr lang="fr-FR" sz="2000" dirty="0"/>
              <a:t> à l’école jusqu’à six heures et demie et le soir </a:t>
            </a:r>
            <a:r>
              <a:rPr lang="fr-FR" sz="2000" dirty="0" smtClean="0"/>
              <a:t>je </a:t>
            </a:r>
            <a:r>
              <a:rPr lang="fr-FR" sz="1400" b="1" dirty="0" smtClean="0">
                <a:solidFill>
                  <a:srgbClr val="558ED5"/>
                </a:solidFill>
              </a:rPr>
              <a:t>(18) </a:t>
            </a:r>
            <a:r>
              <a:rPr lang="fr-FR" sz="2000" b="1" dirty="0" smtClean="0"/>
              <a:t>préparais</a:t>
            </a:r>
            <a:r>
              <a:rPr lang="fr-FR" sz="2000" dirty="0" smtClean="0"/>
              <a:t> </a:t>
            </a:r>
            <a:r>
              <a:rPr lang="fr-FR" sz="2000" dirty="0"/>
              <a:t>le repas pour ma sœur et pour mes frères quand les </a:t>
            </a:r>
            <a:r>
              <a:rPr lang="fr-FR" sz="2000" dirty="0" smtClean="0"/>
              <a:t>autres </a:t>
            </a:r>
            <a:r>
              <a:rPr lang="fr-FR" sz="1400" b="1" dirty="0" smtClean="0">
                <a:solidFill>
                  <a:srgbClr val="558ED5"/>
                </a:solidFill>
              </a:rPr>
              <a:t>(19) </a:t>
            </a:r>
            <a:r>
              <a:rPr lang="fr-FR" sz="1400" dirty="0" smtClean="0"/>
              <a:t> </a:t>
            </a:r>
            <a:r>
              <a:rPr lang="fr-FR" sz="2000" b="1" dirty="0"/>
              <a:t>avaient fini</a:t>
            </a:r>
            <a:r>
              <a:rPr lang="fr-FR" sz="2000" dirty="0"/>
              <a:t> de manger. </a:t>
            </a:r>
            <a:r>
              <a:rPr lang="fr-FR" sz="2000" dirty="0" smtClean="0"/>
              <a:t>On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20) </a:t>
            </a:r>
            <a:r>
              <a:rPr lang="fr-FR" sz="1400" dirty="0" smtClean="0"/>
              <a:t> </a:t>
            </a:r>
            <a:r>
              <a:rPr lang="fr-FR" sz="2000" b="1" dirty="0"/>
              <a:t>dormait</a:t>
            </a:r>
            <a:r>
              <a:rPr lang="fr-FR" sz="2000" dirty="0"/>
              <a:t> les quatre sur deux matelas qu’on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21) </a:t>
            </a:r>
            <a:r>
              <a:rPr lang="fr-FR" sz="2000" b="1" dirty="0" smtClean="0"/>
              <a:t>étalait </a:t>
            </a:r>
            <a:r>
              <a:rPr lang="fr-FR" sz="2000" dirty="0"/>
              <a:t>le soir. À l’école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558ED5"/>
                </a:solidFill>
              </a:rPr>
              <a:t>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22) </a:t>
            </a:r>
            <a:r>
              <a:rPr lang="fr-FR" sz="2000" b="1" dirty="0" smtClean="0"/>
              <a:t>étais</a:t>
            </a:r>
            <a:r>
              <a:rPr lang="fr-FR" sz="2000" dirty="0" smtClean="0"/>
              <a:t> </a:t>
            </a:r>
            <a:r>
              <a:rPr lang="fr-FR" sz="2000" dirty="0"/>
              <a:t>très bonne élève. Ma sœur Zora aussi. Je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23) </a:t>
            </a:r>
            <a:r>
              <a:rPr lang="fr-FR" sz="2000" b="1" dirty="0" smtClean="0"/>
              <a:t>lisais</a:t>
            </a:r>
            <a:r>
              <a:rPr lang="fr-FR" sz="2000" dirty="0" smtClean="0"/>
              <a:t> </a:t>
            </a:r>
            <a:r>
              <a:rPr lang="fr-FR" sz="2000" dirty="0"/>
              <a:t>tout ce qui </a:t>
            </a:r>
            <a:r>
              <a:rPr lang="fr-FR" sz="2000" dirty="0" smtClean="0"/>
              <a:t>me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24) </a:t>
            </a:r>
            <a:r>
              <a:rPr lang="fr-FR" sz="1400" dirty="0" smtClean="0"/>
              <a:t> </a:t>
            </a:r>
            <a:r>
              <a:rPr lang="fr-FR" sz="2000" b="1" dirty="0"/>
              <a:t>tombait</a:t>
            </a:r>
            <a:r>
              <a:rPr lang="fr-FR" sz="2000" dirty="0"/>
              <a:t> sous la main. Mes frères, ils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25) </a:t>
            </a:r>
            <a:r>
              <a:rPr lang="fr-FR" sz="2000" b="1" dirty="0" smtClean="0"/>
              <a:t>détestaient</a:t>
            </a:r>
            <a:r>
              <a:rPr lang="fr-FR" sz="2000" dirty="0" smtClean="0"/>
              <a:t> </a:t>
            </a:r>
            <a:r>
              <a:rPr lang="fr-FR" sz="2000" dirty="0"/>
              <a:t>la classe. Je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26) </a:t>
            </a:r>
            <a:r>
              <a:rPr lang="fr-FR" sz="2000" b="1" dirty="0" smtClean="0"/>
              <a:t>les </a:t>
            </a:r>
            <a:r>
              <a:rPr lang="fr-FR" sz="2000" b="1" dirty="0"/>
              <a:t>élevais</a:t>
            </a:r>
            <a:r>
              <a:rPr lang="fr-FR" sz="2000" dirty="0"/>
              <a:t> comme ça pendant huit </a:t>
            </a:r>
            <a:r>
              <a:rPr lang="fr-FR" sz="2000" dirty="0" smtClean="0"/>
              <a:t>ans</a:t>
            </a:r>
            <a:r>
              <a:rPr lang="fr-FR" sz="2000" dirty="0"/>
              <a:t>.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94457" y="229646"/>
            <a:ext cx="2082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V</a:t>
            </a:r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érifiez votr</a:t>
            </a:r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e travail.</a:t>
            </a:r>
          </a:p>
          <a:p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L’arrière-plan </a:t>
            </a:r>
          </a:p>
          <a:p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Les conditions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5472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341" y="640503"/>
            <a:ext cx="8158678" cy="3901983"/>
          </a:xfrm>
          <a:ln>
            <a:solidFill>
              <a:srgbClr val="1F497D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dirty="0"/>
              <a:t>On </a:t>
            </a:r>
            <a:r>
              <a:rPr lang="fr-FR" sz="2000" b="1" dirty="0" smtClean="0"/>
              <a:t>est </a:t>
            </a:r>
            <a:r>
              <a:rPr lang="fr-FR" sz="2000" b="1" dirty="0"/>
              <a:t>arrivé</a:t>
            </a:r>
            <a:r>
              <a:rPr lang="fr-FR" sz="2000" dirty="0"/>
              <a:t> dans une deux-pièces-cuisine </a:t>
            </a:r>
            <a:r>
              <a:rPr lang="fr-FR" sz="2000" dirty="0" smtClean="0"/>
              <a:t>où </a:t>
            </a:r>
            <a:r>
              <a:rPr lang="fr-FR" sz="1400" b="1" dirty="0" smtClean="0">
                <a:solidFill>
                  <a:srgbClr val="558ED5"/>
                </a:solidFill>
              </a:rPr>
              <a:t>(15) </a:t>
            </a:r>
            <a:r>
              <a:rPr lang="fr-FR" sz="2000" b="1" dirty="0" smtClean="0"/>
              <a:t>vivaient</a:t>
            </a:r>
            <a:r>
              <a:rPr lang="fr-FR" sz="2000" dirty="0" smtClean="0"/>
              <a:t> </a:t>
            </a:r>
            <a:r>
              <a:rPr lang="fr-FR" sz="2000" dirty="0"/>
              <a:t>l’autre femme de mon père et ses deux enfants. </a:t>
            </a:r>
            <a:r>
              <a:rPr lang="fr-FR" sz="2000" dirty="0" smtClean="0"/>
              <a:t>Elle </a:t>
            </a:r>
            <a:r>
              <a:rPr lang="fr-FR" sz="2000" b="1" dirty="0" smtClean="0"/>
              <a:t>a </a:t>
            </a:r>
            <a:r>
              <a:rPr lang="fr-FR" sz="2000" b="1" dirty="0"/>
              <a:t>dit</a:t>
            </a:r>
            <a:r>
              <a:rPr lang="fr-FR" sz="2000" dirty="0"/>
              <a:t> à mon père « Ces </a:t>
            </a:r>
            <a:r>
              <a:rPr lang="fr-FR" sz="2000" dirty="0" smtClean="0"/>
              <a:t>enfants-là, </a:t>
            </a:r>
            <a:r>
              <a:rPr lang="fr-FR" sz="2000" dirty="0"/>
              <a:t>c’est toi </a:t>
            </a:r>
            <a:r>
              <a:rPr lang="fr-FR" sz="2000" dirty="0" smtClean="0"/>
              <a:t>qui </a:t>
            </a:r>
            <a:r>
              <a:rPr lang="fr-FR" sz="1400" b="1" dirty="0" smtClean="0">
                <a:solidFill>
                  <a:srgbClr val="558ED5"/>
                </a:solidFill>
              </a:rPr>
              <a:t>(16) </a:t>
            </a:r>
            <a:r>
              <a:rPr lang="fr-FR" sz="2000" b="1" dirty="0"/>
              <a:t>t’en occuperas</a:t>
            </a:r>
            <a:r>
              <a:rPr lang="fr-FR" sz="2000" dirty="0"/>
              <a:t>. </a:t>
            </a:r>
            <a:r>
              <a:rPr lang="fr-FR" sz="2000" dirty="0" smtClean="0"/>
              <a:t>Moi, </a:t>
            </a:r>
            <a:r>
              <a:rPr lang="fr-FR" sz="2000" dirty="0"/>
              <a:t>je </a:t>
            </a:r>
            <a:r>
              <a:rPr lang="fr-FR" sz="2000" dirty="0" smtClean="0"/>
              <a:t>ne </a:t>
            </a:r>
            <a:r>
              <a:rPr lang="fr-FR" sz="2000" b="1" dirty="0" smtClean="0"/>
              <a:t>cuirai</a:t>
            </a:r>
            <a:r>
              <a:rPr lang="fr-FR" sz="2000" dirty="0" smtClean="0"/>
              <a:t> </a:t>
            </a:r>
            <a:r>
              <a:rPr lang="fr-FR" sz="2000" dirty="0"/>
              <a:t>pas un gramme de couscous pour eux. </a:t>
            </a:r>
            <a:r>
              <a:rPr lang="fr-FR" sz="2000" i="1" dirty="0"/>
              <a:t>Parce que c’est pas mes enfants ! </a:t>
            </a:r>
            <a:r>
              <a:rPr lang="fr-FR" sz="2000" dirty="0"/>
              <a:t>» </a:t>
            </a: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2000" dirty="0" smtClean="0"/>
              <a:t>On </a:t>
            </a:r>
            <a:r>
              <a:rPr lang="fr-FR" sz="1400" b="1" dirty="0" smtClean="0">
                <a:solidFill>
                  <a:srgbClr val="558ED5"/>
                </a:solidFill>
              </a:rPr>
              <a:t>(17) </a:t>
            </a:r>
            <a:r>
              <a:rPr lang="fr-FR" sz="2000" b="1" dirty="0"/>
              <a:t>allait</a:t>
            </a:r>
            <a:r>
              <a:rPr lang="fr-FR" sz="2000" dirty="0"/>
              <a:t> à l’école jusqu’à six heures et demie et le soir </a:t>
            </a:r>
            <a:r>
              <a:rPr lang="fr-FR" sz="2000" dirty="0" smtClean="0"/>
              <a:t>je </a:t>
            </a:r>
            <a:r>
              <a:rPr lang="fr-FR" sz="1400" b="1" dirty="0" smtClean="0">
                <a:solidFill>
                  <a:srgbClr val="558ED5"/>
                </a:solidFill>
              </a:rPr>
              <a:t>(18) </a:t>
            </a:r>
            <a:r>
              <a:rPr lang="fr-FR" sz="2000" b="1" dirty="0" smtClean="0"/>
              <a:t>préparais</a:t>
            </a:r>
            <a:r>
              <a:rPr lang="fr-FR" sz="2000" dirty="0" smtClean="0"/>
              <a:t> </a:t>
            </a:r>
            <a:r>
              <a:rPr lang="fr-FR" sz="2000" dirty="0"/>
              <a:t>le repas pour ma sœur et pour mes frères quand les </a:t>
            </a:r>
            <a:r>
              <a:rPr lang="fr-FR" sz="2000" dirty="0" smtClean="0"/>
              <a:t>autres </a:t>
            </a:r>
            <a:r>
              <a:rPr lang="fr-FR" sz="1400" b="1" dirty="0" smtClean="0">
                <a:solidFill>
                  <a:srgbClr val="558ED5"/>
                </a:solidFill>
              </a:rPr>
              <a:t>(19) </a:t>
            </a:r>
            <a:r>
              <a:rPr lang="fr-FR" sz="1400" dirty="0" smtClean="0"/>
              <a:t> </a:t>
            </a:r>
            <a:r>
              <a:rPr lang="fr-FR" sz="2000" b="1" dirty="0"/>
              <a:t>avaient fini</a:t>
            </a:r>
            <a:r>
              <a:rPr lang="fr-FR" sz="2000" dirty="0"/>
              <a:t> de manger. </a:t>
            </a:r>
            <a:r>
              <a:rPr lang="fr-FR" sz="2000" dirty="0" smtClean="0"/>
              <a:t>On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20) </a:t>
            </a:r>
            <a:r>
              <a:rPr lang="fr-FR" sz="1400" dirty="0" smtClean="0"/>
              <a:t> </a:t>
            </a:r>
            <a:r>
              <a:rPr lang="fr-FR" sz="2000" b="1" dirty="0"/>
              <a:t>dormait</a:t>
            </a:r>
            <a:r>
              <a:rPr lang="fr-FR" sz="2000" dirty="0"/>
              <a:t> les quatre sur deux matelas qu’on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21) </a:t>
            </a:r>
            <a:r>
              <a:rPr lang="fr-FR" sz="2000" b="1" dirty="0" smtClean="0"/>
              <a:t>étalait </a:t>
            </a:r>
            <a:r>
              <a:rPr lang="fr-FR" sz="2000" dirty="0"/>
              <a:t>le soir. À l’école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558ED5"/>
                </a:solidFill>
              </a:rPr>
              <a:t>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22) </a:t>
            </a:r>
            <a:r>
              <a:rPr lang="fr-FR" sz="2000" b="1" dirty="0" smtClean="0"/>
              <a:t>étais</a:t>
            </a:r>
            <a:r>
              <a:rPr lang="fr-FR" sz="2000" dirty="0" smtClean="0"/>
              <a:t> </a:t>
            </a:r>
            <a:r>
              <a:rPr lang="fr-FR" sz="2000" dirty="0"/>
              <a:t>très bonne élève. Ma sœur Zora aussi. Je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23) </a:t>
            </a:r>
            <a:r>
              <a:rPr lang="fr-FR" sz="2000" b="1" dirty="0" smtClean="0"/>
              <a:t>lisais</a:t>
            </a:r>
            <a:r>
              <a:rPr lang="fr-FR" sz="2000" dirty="0" smtClean="0"/>
              <a:t> </a:t>
            </a:r>
            <a:r>
              <a:rPr lang="fr-FR" sz="2000" dirty="0"/>
              <a:t>tout ce qui </a:t>
            </a:r>
            <a:r>
              <a:rPr lang="fr-FR" sz="2000" dirty="0" smtClean="0"/>
              <a:t>me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24) </a:t>
            </a:r>
            <a:r>
              <a:rPr lang="fr-FR" sz="1400" dirty="0" smtClean="0"/>
              <a:t> </a:t>
            </a:r>
            <a:r>
              <a:rPr lang="fr-FR" sz="2000" b="1" dirty="0"/>
              <a:t>tombait</a:t>
            </a:r>
            <a:r>
              <a:rPr lang="fr-FR" sz="2000" dirty="0"/>
              <a:t> sous la main. Mes frères, ils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25) </a:t>
            </a:r>
            <a:r>
              <a:rPr lang="fr-FR" sz="2000" b="1" dirty="0" smtClean="0"/>
              <a:t>détestaient</a:t>
            </a:r>
            <a:r>
              <a:rPr lang="fr-FR" sz="2000" dirty="0" smtClean="0"/>
              <a:t> </a:t>
            </a:r>
            <a:r>
              <a:rPr lang="fr-FR" sz="2000" dirty="0"/>
              <a:t>la classe. Je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26) </a:t>
            </a:r>
            <a:r>
              <a:rPr lang="fr-FR" sz="2000" b="1" dirty="0" smtClean="0"/>
              <a:t>les </a:t>
            </a:r>
            <a:r>
              <a:rPr lang="fr-FR" sz="2000" b="1" dirty="0"/>
              <a:t>élevais</a:t>
            </a:r>
            <a:r>
              <a:rPr lang="fr-FR" sz="2000" dirty="0"/>
              <a:t> comme ça pendant huit </a:t>
            </a:r>
            <a:r>
              <a:rPr lang="fr-FR" sz="2000" dirty="0" smtClean="0"/>
              <a:t>ans</a:t>
            </a:r>
            <a:r>
              <a:rPr lang="fr-FR" sz="2000" dirty="0"/>
              <a:t>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58410" y="4659257"/>
            <a:ext cx="80006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Expliquez l’emploi de </a:t>
            </a:r>
            <a:r>
              <a:rPr lang="fr-FR" b="1" dirty="0">
                <a:solidFill>
                  <a:srgbClr val="000090"/>
                </a:solidFill>
                <a:latin typeface="Times New Roman"/>
                <a:cs typeface="Times New Roman"/>
              </a:rPr>
              <a:t>l’imparfait</a:t>
            </a: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 dans les exemples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(17)</a:t>
            </a: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(18) </a:t>
            </a: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et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(20)-(26).</a:t>
            </a:r>
            <a:endParaRPr lang="fr-FR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Expliquez l’emploi du </a:t>
            </a:r>
            <a:r>
              <a:rPr lang="fr-FR" b="1" dirty="0">
                <a:solidFill>
                  <a:srgbClr val="000090"/>
                </a:solidFill>
                <a:latin typeface="Times New Roman"/>
                <a:cs typeface="Times New Roman"/>
              </a:rPr>
              <a:t>plus-que-parfait </a:t>
            </a: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dans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l’exemple (19).</a:t>
            </a:r>
          </a:p>
          <a:p>
            <a:pPr lvl="1"/>
            <a:endParaRPr lang="fr-FR" sz="12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410" y="5753743"/>
            <a:ext cx="800060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dirty="0" smtClean="0">
                <a:solidFill>
                  <a:srgbClr val="008000"/>
                </a:solidFill>
              </a:rPr>
              <a:t>Voil</a:t>
            </a:r>
            <a:r>
              <a:rPr lang="fr-FR" dirty="0" smtClean="0">
                <a:solidFill>
                  <a:srgbClr val="008000"/>
                </a:solidFill>
              </a:rPr>
              <a:t>à l’arrière-plan et une description de la marche régulière de la vie quotidienne. </a:t>
            </a:r>
            <a:endParaRPr lang="fr-FR" dirty="0">
              <a:solidFill>
                <a:srgbClr val="008000"/>
              </a:solidFill>
            </a:endParaRPr>
          </a:p>
          <a:p>
            <a:pPr>
              <a:lnSpc>
                <a:spcPct val="130000"/>
              </a:lnSpc>
            </a:pPr>
            <a:r>
              <a:rPr lang="fr-FR" dirty="0" smtClean="0">
                <a:solidFill>
                  <a:srgbClr val="008000"/>
                </a:solidFill>
              </a:rPr>
              <a:t>Maintenant, un événement insolite va rompre le cours régulier des choses.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262" y="108079"/>
            <a:ext cx="1068878" cy="37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Narrow"/>
                <a:cs typeface="Arial Narrow"/>
              </a:rPr>
              <a:t>Analyse</a:t>
            </a:r>
            <a:endParaRPr lang="fr-FR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0409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OS_Temps verbaux au passé3.m4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442" y="1511689"/>
            <a:ext cx="8172901" cy="4824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4768" y="226155"/>
            <a:ext cx="10667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Arial Narrow"/>
                <a:cs typeface="Arial Narrow"/>
              </a:rPr>
              <a:t>Extrait </a:t>
            </a:r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3</a:t>
            </a:r>
          </a:p>
          <a:p>
            <a:r>
              <a:rPr lang="fr-FR" b="1" dirty="0">
                <a:solidFill>
                  <a:srgbClr val="7F7F7F"/>
                </a:solidFill>
                <a:latin typeface="Arial Narrow"/>
                <a:cs typeface="Arial Narrow"/>
              </a:rPr>
              <a:t>L’épisode</a:t>
            </a:r>
          </a:p>
          <a:p>
            <a:endParaRPr lang="fr-FR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7156" y="246115"/>
            <a:ext cx="7240019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1/ Premier visionnement. </a:t>
            </a:r>
            <a:r>
              <a:rPr lang="fr-FR" sz="1400" dirty="0" smtClean="0"/>
              <a:t>Regardez </a:t>
            </a:r>
            <a:r>
              <a:rPr lang="fr-FR" sz="1400" dirty="0" smtClean="0"/>
              <a:t>cet extrait sans regarder votre fiche et </a:t>
            </a:r>
            <a:r>
              <a:rPr lang="fr-FR" sz="1400" dirty="0" smtClean="0"/>
              <a:t>essayez de discerner les temps </a:t>
            </a:r>
            <a:r>
              <a:rPr lang="fr-FR" sz="1400" dirty="0" smtClean="0"/>
              <a:t>verbaux.</a:t>
            </a:r>
            <a:endParaRPr lang="fr-F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407156" y="775227"/>
            <a:ext cx="7240020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2/ Deuxième visionnement. </a:t>
            </a:r>
            <a:r>
              <a:rPr lang="fr-FR" sz="1400" dirty="0" smtClean="0"/>
              <a:t>Maintenant, écoutez </a:t>
            </a:r>
            <a:r>
              <a:rPr lang="fr-FR" sz="1400" dirty="0" smtClean="0"/>
              <a:t>à l’aide de </a:t>
            </a:r>
            <a:r>
              <a:rPr lang="fr-FR" sz="1400" dirty="0" smtClean="0"/>
              <a:t>votre </a:t>
            </a:r>
            <a:r>
              <a:rPr lang="fr-FR" sz="1400" dirty="0" smtClean="0"/>
              <a:t>« transcription » </a:t>
            </a:r>
            <a:r>
              <a:rPr lang="fr-FR" sz="1400" dirty="0" smtClean="0"/>
              <a:t>pour </a:t>
            </a:r>
            <a:r>
              <a:rPr lang="fr-FR" sz="1400" dirty="0" smtClean="0"/>
              <a:t>voir si </a:t>
            </a:r>
            <a:r>
              <a:rPr lang="fr-FR" sz="1400" dirty="0" smtClean="0"/>
              <a:t>les temps verbaux que </a:t>
            </a:r>
            <a:r>
              <a:rPr lang="fr-FR" sz="1400" dirty="0" smtClean="0"/>
              <a:t>vous avez </a:t>
            </a:r>
            <a:r>
              <a:rPr lang="fr-FR" sz="1400" dirty="0" smtClean="0"/>
              <a:t>choisis correspondent </a:t>
            </a:r>
            <a:r>
              <a:rPr lang="fr-FR" sz="1400" dirty="0" smtClean="0"/>
              <a:t>à ce que vous entendez.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49479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855" y="2757425"/>
            <a:ext cx="8881706" cy="3901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/>
              <a:t>J’avais 16 ans quand mon père </a:t>
            </a:r>
            <a:r>
              <a:rPr lang="fr-FR" sz="1400" b="1" dirty="0" smtClean="0">
                <a:solidFill>
                  <a:srgbClr val="558ED5"/>
                </a:solidFill>
              </a:rPr>
              <a:t>(27) </a:t>
            </a:r>
            <a:r>
              <a:rPr lang="fr-FR" sz="2000" b="1" dirty="0" smtClean="0"/>
              <a:t>m’a </a:t>
            </a:r>
            <a:r>
              <a:rPr lang="fr-FR" sz="2000" b="1" dirty="0"/>
              <a:t>dit</a:t>
            </a:r>
            <a:r>
              <a:rPr lang="fr-FR" sz="2000" dirty="0"/>
              <a:t> que j’</a:t>
            </a:r>
            <a:r>
              <a:rPr lang="fr-FR" sz="2000" b="1" u="sng" dirty="0"/>
              <a:t>allais</a:t>
            </a:r>
            <a:r>
              <a:rPr lang="fr-FR" sz="2000" dirty="0"/>
              <a:t> avoir une visite. C’</a:t>
            </a:r>
            <a:r>
              <a:rPr lang="fr-FR" sz="2000" b="1" dirty="0"/>
              <a:t>était </a:t>
            </a:r>
            <a:r>
              <a:rPr lang="fr-FR" sz="2000" dirty="0"/>
              <a:t>un dimanche de mai. J</a:t>
            </a:r>
            <a:r>
              <a:rPr lang="fr-FR" sz="2000" dirty="0" smtClean="0"/>
              <a:t>’</a:t>
            </a:r>
            <a:r>
              <a:rPr lang="fr-FR" sz="1400" b="1" dirty="0" smtClean="0">
                <a:solidFill>
                  <a:srgbClr val="558ED5"/>
                </a:solidFill>
              </a:rPr>
              <a:t>(28)  </a:t>
            </a:r>
            <a:r>
              <a:rPr lang="fr-FR" sz="2000" b="1" u="sng" dirty="0" smtClean="0"/>
              <a:t>allais</a:t>
            </a:r>
            <a:r>
              <a:rPr lang="fr-FR" sz="2000" dirty="0" smtClean="0"/>
              <a:t> </a:t>
            </a:r>
            <a:r>
              <a:rPr lang="fr-FR" sz="2000" dirty="0"/>
              <a:t>passer mon bac dans un mois. </a:t>
            </a:r>
            <a:r>
              <a:rPr lang="fr-FR" sz="2000" dirty="0" smtClean="0"/>
              <a:t>J’</a:t>
            </a:r>
            <a:r>
              <a:rPr lang="fr-FR" sz="2000" b="1" dirty="0" smtClean="0"/>
              <a:t>avais </a:t>
            </a:r>
            <a:r>
              <a:rPr lang="fr-FR" sz="2000" dirty="0"/>
              <a:t>presque deux ans d’avance. Un vieux </a:t>
            </a:r>
            <a:r>
              <a:rPr lang="fr-FR" sz="2000" dirty="0" smtClean="0"/>
              <a:t>monsieur </a:t>
            </a:r>
            <a:r>
              <a:rPr lang="fr-FR" sz="1400" b="1" dirty="0" smtClean="0">
                <a:solidFill>
                  <a:srgbClr val="558ED5"/>
                </a:solidFill>
              </a:rPr>
              <a:t>(29) </a:t>
            </a:r>
            <a:r>
              <a:rPr lang="fr-FR" sz="1400" dirty="0" smtClean="0"/>
              <a:t> </a:t>
            </a:r>
            <a:r>
              <a:rPr lang="fr-FR" sz="2000" b="1" dirty="0"/>
              <a:t>est arrivé</a:t>
            </a:r>
            <a:r>
              <a:rPr lang="fr-FR" sz="2000" dirty="0"/>
              <a:t>. Il </a:t>
            </a:r>
            <a:r>
              <a:rPr lang="fr-FR" sz="1400" b="1" dirty="0" smtClean="0">
                <a:solidFill>
                  <a:srgbClr val="558ED5"/>
                </a:solidFill>
              </a:rPr>
              <a:t>(30) </a:t>
            </a:r>
            <a:r>
              <a:rPr lang="fr-FR" sz="2000" b="1" dirty="0" smtClean="0"/>
              <a:t>m’a </a:t>
            </a:r>
            <a:r>
              <a:rPr lang="fr-FR" sz="2000" b="1" dirty="0"/>
              <a:t>dit</a:t>
            </a:r>
            <a:r>
              <a:rPr lang="fr-FR" sz="2000" dirty="0"/>
              <a:t> qu’il </a:t>
            </a:r>
            <a:r>
              <a:rPr lang="fr-FR" sz="2000" b="1" u="sng" dirty="0"/>
              <a:t>allait</a:t>
            </a:r>
            <a:r>
              <a:rPr lang="fr-FR" sz="2000" dirty="0"/>
              <a:t> me prendre chez lui à Alger en vacances au mois de juillet. Il </a:t>
            </a:r>
            <a:r>
              <a:rPr lang="fr-FR" sz="1400" b="1" dirty="0" smtClean="0">
                <a:solidFill>
                  <a:srgbClr val="558ED5"/>
                </a:solidFill>
              </a:rPr>
              <a:t>(31) </a:t>
            </a:r>
            <a:r>
              <a:rPr lang="fr-FR" sz="2000" b="1" dirty="0" smtClean="0"/>
              <a:t>a </a:t>
            </a:r>
            <a:r>
              <a:rPr lang="fr-FR" sz="2000" b="1" dirty="0"/>
              <a:t>regardé</a:t>
            </a:r>
            <a:r>
              <a:rPr lang="fr-FR" sz="2000" dirty="0"/>
              <a:t> mes dents et </a:t>
            </a:r>
            <a:r>
              <a:rPr lang="fr-FR" sz="2000" b="1" dirty="0"/>
              <a:t>a dit</a:t>
            </a:r>
            <a:r>
              <a:rPr lang="fr-FR" sz="2000" dirty="0"/>
              <a:t> à mon père qu’il </a:t>
            </a:r>
            <a:r>
              <a:rPr lang="fr-FR" sz="1400" b="1" dirty="0" smtClean="0">
                <a:solidFill>
                  <a:srgbClr val="558ED5"/>
                </a:solidFill>
              </a:rPr>
              <a:t>(32) </a:t>
            </a:r>
            <a:r>
              <a:rPr lang="fr-FR" sz="2000" b="1" dirty="0" smtClean="0"/>
              <a:t>me </a:t>
            </a:r>
            <a:r>
              <a:rPr lang="fr-FR" sz="2000" b="1" dirty="0"/>
              <a:t>trouvait</a:t>
            </a:r>
            <a:r>
              <a:rPr lang="fr-FR" sz="2000" dirty="0"/>
              <a:t> un peu maigre.</a:t>
            </a:r>
            <a:endParaRPr lang="en-US" sz="2000" dirty="0"/>
          </a:p>
          <a:p>
            <a:pPr marL="0" indent="0">
              <a:buNone/>
            </a:pPr>
            <a:r>
              <a:rPr lang="fr-FR" sz="2000" dirty="0"/>
              <a:t>On </a:t>
            </a:r>
            <a:r>
              <a:rPr lang="fr-FR" sz="2000" b="1" dirty="0"/>
              <a:t>m’a fait</a:t>
            </a:r>
            <a:r>
              <a:rPr lang="fr-FR" sz="2000" dirty="0"/>
              <a:t> faire un passeport. C’est là où j’</a:t>
            </a:r>
            <a:r>
              <a:rPr lang="fr-FR" sz="2000" b="1" dirty="0"/>
              <a:t>ai appris</a:t>
            </a:r>
            <a:r>
              <a:rPr lang="fr-FR" sz="2000" dirty="0"/>
              <a:t> que je </a:t>
            </a:r>
            <a:r>
              <a:rPr lang="fr-FR" sz="2000" b="1" dirty="0"/>
              <a:t>étais</a:t>
            </a:r>
            <a:r>
              <a:rPr lang="fr-FR" sz="2000" dirty="0"/>
              <a:t> française. Le 30 juin, je </a:t>
            </a:r>
            <a:r>
              <a:rPr lang="fr-FR" sz="2000" b="1" dirty="0"/>
              <a:t>suis</a:t>
            </a:r>
            <a:r>
              <a:rPr lang="fr-FR" sz="2000" dirty="0"/>
              <a:t> </a:t>
            </a:r>
            <a:r>
              <a:rPr lang="fr-FR" sz="2000" b="1" dirty="0"/>
              <a:t>partie</a:t>
            </a:r>
            <a:r>
              <a:rPr lang="fr-FR" sz="2000" dirty="0"/>
              <a:t> en train à Marseille avec mon père. Mais au moment de monter dans le bateau je lui ai dit : </a:t>
            </a:r>
            <a:r>
              <a:rPr lang="fr-FR" sz="2000" dirty="0" smtClean="0"/>
              <a:t>«</a:t>
            </a:r>
            <a:r>
              <a:rPr lang="fr-FR" sz="2000" dirty="0"/>
              <a:t> Dis-moi papa, est-ce que tu </a:t>
            </a:r>
            <a:r>
              <a:rPr lang="fr-FR" sz="2000" b="1" dirty="0"/>
              <a:t>m’emmènes</a:t>
            </a:r>
            <a:r>
              <a:rPr lang="fr-FR" sz="2000" dirty="0"/>
              <a:t> là-bas pour </a:t>
            </a:r>
            <a:r>
              <a:rPr lang="fr-FR" sz="2000" b="1" dirty="0"/>
              <a:t>me marier</a:t>
            </a:r>
            <a:r>
              <a:rPr lang="fr-FR" sz="2000" dirty="0"/>
              <a:t> à ce monsieur ? »</a:t>
            </a:r>
            <a:endParaRPr lang="en-US" sz="2000" dirty="0"/>
          </a:p>
          <a:p>
            <a:pPr marL="0" indent="0">
              <a:buNone/>
            </a:pPr>
            <a:r>
              <a:rPr lang="fr-FR" sz="2000" dirty="0"/>
              <a:t>« Pourquoi tu </a:t>
            </a:r>
            <a:r>
              <a:rPr lang="fr-FR" sz="2000" b="1" dirty="0"/>
              <a:t>demandes</a:t>
            </a:r>
            <a:r>
              <a:rPr lang="fr-FR" sz="2000" dirty="0"/>
              <a:t> ça ? </a:t>
            </a:r>
            <a:r>
              <a:rPr lang="fr-FR" sz="2000" dirty="0" smtClean="0"/>
              <a:t>»</a:t>
            </a:r>
            <a:r>
              <a:rPr lang="en-US" sz="2000" dirty="0" smtClean="0"/>
              <a:t> ~ </a:t>
            </a:r>
            <a:r>
              <a:rPr lang="fr-FR" sz="2000" dirty="0" smtClean="0"/>
              <a:t>«</a:t>
            </a:r>
            <a:r>
              <a:rPr lang="fr-FR" sz="2000" dirty="0"/>
              <a:t> Parce que si c’est ça je suis très contente. Je l’aime beaucoup. Il est très gentil. </a:t>
            </a:r>
            <a:r>
              <a:rPr lang="fr-FR" sz="2000" dirty="0" smtClean="0"/>
              <a:t>»</a:t>
            </a:r>
            <a:r>
              <a:rPr lang="en-US" sz="2000" dirty="0" smtClean="0"/>
              <a:t> ~ </a:t>
            </a:r>
            <a:r>
              <a:rPr lang="fr-FR" sz="2000" dirty="0" smtClean="0"/>
              <a:t>«</a:t>
            </a:r>
            <a:r>
              <a:rPr lang="fr-FR" sz="2000" dirty="0"/>
              <a:t> Je suis content qu’il </a:t>
            </a:r>
            <a:r>
              <a:rPr lang="fr-FR" sz="2000" b="1" dirty="0"/>
              <a:t>plaise</a:t>
            </a:r>
            <a:r>
              <a:rPr lang="fr-FR" sz="2000" dirty="0"/>
              <a:t>. Il me donne 20 mille francs pour </a:t>
            </a:r>
            <a:r>
              <a:rPr lang="fr-FR" sz="2000" b="1" dirty="0" smtClean="0"/>
              <a:t>t’épouser</a:t>
            </a:r>
            <a:r>
              <a:rPr lang="fr-FR" sz="2000" dirty="0" smtClean="0"/>
              <a:t>. »</a:t>
            </a:r>
            <a:r>
              <a:rPr lang="fr-FR" sz="2000" dirty="0"/>
              <a:t> </a:t>
            </a:r>
            <a:r>
              <a:rPr lang="en-US" sz="2000" dirty="0" smtClean="0"/>
              <a:t> </a:t>
            </a:r>
            <a:r>
              <a:rPr lang="fr-FR" sz="2000" dirty="0" smtClean="0"/>
              <a:t>Je </a:t>
            </a:r>
            <a:r>
              <a:rPr lang="fr-FR" sz="1400" b="1" dirty="0" smtClean="0">
                <a:solidFill>
                  <a:srgbClr val="558ED5"/>
                </a:solidFill>
              </a:rPr>
              <a:t>(33) </a:t>
            </a:r>
            <a:r>
              <a:rPr lang="fr-FR" sz="2000" b="1" dirty="0" smtClean="0"/>
              <a:t>me </a:t>
            </a:r>
            <a:r>
              <a:rPr lang="fr-FR" sz="2000" b="1" dirty="0"/>
              <a:t>suis mise</a:t>
            </a:r>
            <a:r>
              <a:rPr lang="fr-FR" sz="2000" dirty="0"/>
              <a:t> à courir loin du bateau.</a:t>
            </a:r>
            <a:endParaRPr lang="en-US" sz="2000" dirty="0"/>
          </a:p>
        </p:txBody>
      </p:sp>
      <p:pic>
        <p:nvPicPr>
          <p:cNvPr id="3" name="CHAOS_Temps verbaux au passé3.m4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8736" y="213870"/>
            <a:ext cx="4038600" cy="2271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4768" y="226155"/>
            <a:ext cx="217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V</a:t>
            </a:r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érifiez vos</a:t>
            </a:r>
            <a:r>
              <a:rPr lang="fr-FR" b="1" i="1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réponses</a:t>
            </a:r>
            <a:endParaRPr lang="fr-FR" b="1" i="1" dirty="0" smtClean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3193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233" y="459337"/>
            <a:ext cx="8566377" cy="4215114"/>
          </a:xfrm>
          <a:ln>
            <a:solidFill>
              <a:srgbClr val="1F497D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J’avais 16 ans quand mon père </a:t>
            </a:r>
            <a:r>
              <a:rPr lang="fr-FR" sz="1400" b="1" dirty="0" smtClean="0">
                <a:solidFill>
                  <a:srgbClr val="558ED5"/>
                </a:solidFill>
              </a:rPr>
              <a:t>(27) </a:t>
            </a:r>
            <a:r>
              <a:rPr lang="fr-FR" sz="2000" b="1" dirty="0" smtClean="0"/>
              <a:t>m’a </a:t>
            </a:r>
            <a:r>
              <a:rPr lang="fr-FR" sz="2000" b="1" dirty="0"/>
              <a:t>dit</a:t>
            </a:r>
            <a:r>
              <a:rPr lang="fr-FR" sz="2000" dirty="0"/>
              <a:t> que j’</a:t>
            </a:r>
            <a:r>
              <a:rPr lang="fr-FR" sz="2000" b="1" u="sng" dirty="0"/>
              <a:t>allais</a:t>
            </a:r>
            <a:r>
              <a:rPr lang="fr-FR" sz="2000" dirty="0"/>
              <a:t> avoir une visite. C’</a:t>
            </a:r>
            <a:r>
              <a:rPr lang="fr-FR" sz="2000" b="1" dirty="0"/>
              <a:t>était </a:t>
            </a:r>
            <a:r>
              <a:rPr lang="fr-FR" sz="2000" dirty="0"/>
              <a:t>un dimanche de mai. J</a:t>
            </a:r>
            <a:r>
              <a:rPr lang="fr-FR" sz="2000" dirty="0" smtClean="0"/>
              <a:t>’</a:t>
            </a:r>
            <a:r>
              <a:rPr lang="fr-FR" sz="1400" b="1" dirty="0" smtClean="0">
                <a:solidFill>
                  <a:srgbClr val="558ED5"/>
                </a:solidFill>
              </a:rPr>
              <a:t>(28)  </a:t>
            </a:r>
            <a:r>
              <a:rPr lang="fr-FR" sz="2000" b="1" u="sng" dirty="0" smtClean="0"/>
              <a:t>allais</a:t>
            </a:r>
            <a:r>
              <a:rPr lang="fr-FR" sz="2000" dirty="0" smtClean="0"/>
              <a:t> </a:t>
            </a:r>
            <a:r>
              <a:rPr lang="fr-FR" sz="2000" dirty="0"/>
              <a:t>passer mon bac dans un mois. </a:t>
            </a:r>
            <a:r>
              <a:rPr lang="fr-FR" sz="2000" dirty="0" smtClean="0"/>
              <a:t>J’</a:t>
            </a:r>
            <a:r>
              <a:rPr lang="fr-FR" sz="2000" b="1" dirty="0" smtClean="0"/>
              <a:t>avais </a:t>
            </a:r>
            <a:r>
              <a:rPr lang="fr-FR" sz="2000" dirty="0"/>
              <a:t>presque deux ans d’avance. Un vieux </a:t>
            </a:r>
            <a:r>
              <a:rPr lang="fr-FR" sz="2000" dirty="0" smtClean="0"/>
              <a:t>monsieur </a:t>
            </a:r>
            <a:r>
              <a:rPr lang="fr-FR" sz="1400" b="1" dirty="0" smtClean="0">
                <a:solidFill>
                  <a:srgbClr val="558ED5"/>
                </a:solidFill>
              </a:rPr>
              <a:t>(29) </a:t>
            </a:r>
            <a:r>
              <a:rPr lang="fr-FR" sz="1400" dirty="0" smtClean="0"/>
              <a:t> </a:t>
            </a:r>
            <a:r>
              <a:rPr lang="fr-FR" sz="2000" b="1" dirty="0"/>
              <a:t>est arrivé</a:t>
            </a:r>
            <a:r>
              <a:rPr lang="fr-FR" sz="2000" dirty="0"/>
              <a:t>. Il </a:t>
            </a:r>
            <a:r>
              <a:rPr lang="fr-FR" sz="1400" b="1" dirty="0" smtClean="0">
                <a:solidFill>
                  <a:srgbClr val="558ED5"/>
                </a:solidFill>
              </a:rPr>
              <a:t>(30) </a:t>
            </a:r>
            <a:r>
              <a:rPr lang="fr-FR" sz="2000" b="1" dirty="0" smtClean="0"/>
              <a:t>m’a </a:t>
            </a:r>
            <a:r>
              <a:rPr lang="fr-FR" sz="2000" b="1" dirty="0"/>
              <a:t>dit</a:t>
            </a:r>
            <a:r>
              <a:rPr lang="fr-FR" sz="2000" dirty="0"/>
              <a:t> qu’il </a:t>
            </a:r>
            <a:r>
              <a:rPr lang="fr-FR" sz="2000" b="1" u="sng" dirty="0"/>
              <a:t>allait</a:t>
            </a:r>
            <a:r>
              <a:rPr lang="fr-FR" sz="2000" dirty="0"/>
              <a:t> me prendre chez lui à Alger en vacances au mois de juillet. Il </a:t>
            </a:r>
            <a:r>
              <a:rPr lang="fr-FR" sz="1400" b="1" dirty="0" smtClean="0">
                <a:solidFill>
                  <a:srgbClr val="558ED5"/>
                </a:solidFill>
              </a:rPr>
              <a:t>(31) </a:t>
            </a:r>
            <a:r>
              <a:rPr lang="fr-FR" sz="2000" b="1" dirty="0" smtClean="0"/>
              <a:t>a </a:t>
            </a:r>
            <a:r>
              <a:rPr lang="fr-FR" sz="2000" b="1" dirty="0"/>
              <a:t>regardé</a:t>
            </a:r>
            <a:r>
              <a:rPr lang="fr-FR" sz="2000" dirty="0"/>
              <a:t> mes dents et </a:t>
            </a:r>
            <a:r>
              <a:rPr lang="fr-FR" sz="2000" b="1" dirty="0"/>
              <a:t>a dit</a:t>
            </a:r>
            <a:r>
              <a:rPr lang="fr-FR" sz="2000" dirty="0"/>
              <a:t> à mon père qu’il </a:t>
            </a:r>
            <a:r>
              <a:rPr lang="fr-FR" sz="1400" b="1" dirty="0" smtClean="0">
                <a:solidFill>
                  <a:srgbClr val="558ED5"/>
                </a:solidFill>
              </a:rPr>
              <a:t>(32) </a:t>
            </a:r>
            <a:r>
              <a:rPr lang="fr-FR" sz="2000" b="1" dirty="0" smtClean="0"/>
              <a:t>me </a:t>
            </a:r>
            <a:r>
              <a:rPr lang="fr-FR" sz="2000" b="1" dirty="0"/>
              <a:t>trouvait</a:t>
            </a:r>
            <a:r>
              <a:rPr lang="fr-FR" sz="2000" dirty="0"/>
              <a:t> un peu maigre.</a:t>
            </a: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On </a:t>
            </a:r>
            <a:r>
              <a:rPr lang="fr-FR" sz="2000" b="1" dirty="0"/>
              <a:t>m’a fait</a:t>
            </a:r>
            <a:r>
              <a:rPr lang="fr-FR" sz="2000" dirty="0"/>
              <a:t> faire un passeport. C’est là où j’</a:t>
            </a:r>
            <a:r>
              <a:rPr lang="fr-FR" sz="2000" b="1" dirty="0"/>
              <a:t>ai appris</a:t>
            </a:r>
            <a:r>
              <a:rPr lang="fr-FR" sz="2000" dirty="0"/>
              <a:t> que je </a:t>
            </a:r>
            <a:r>
              <a:rPr lang="fr-FR" sz="2000" b="1" dirty="0"/>
              <a:t>étais</a:t>
            </a:r>
            <a:r>
              <a:rPr lang="fr-FR" sz="2000" dirty="0"/>
              <a:t> française. Le 30 juin, je </a:t>
            </a:r>
            <a:r>
              <a:rPr lang="fr-FR" sz="2000" b="1" dirty="0"/>
              <a:t>suis</a:t>
            </a:r>
            <a:r>
              <a:rPr lang="fr-FR" sz="2000" dirty="0"/>
              <a:t> </a:t>
            </a:r>
            <a:r>
              <a:rPr lang="fr-FR" sz="2000" b="1" dirty="0"/>
              <a:t>partie</a:t>
            </a:r>
            <a:r>
              <a:rPr lang="fr-FR" sz="2000" dirty="0"/>
              <a:t> en train à Marseille avec mon père. Mais au moment de monter dans le bateau je lui ai dit : </a:t>
            </a:r>
            <a:r>
              <a:rPr lang="fr-FR" sz="2000" dirty="0" smtClean="0"/>
              <a:t>«</a:t>
            </a:r>
            <a:r>
              <a:rPr lang="fr-FR" sz="2000" dirty="0"/>
              <a:t> Dis-moi papa, est-ce que tu </a:t>
            </a:r>
            <a:r>
              <a:rPr lang="fr-FR" sz="2000" b="1" dirty="0"/>
              <a:t>m’emmènes</a:t>
            </a:r>
            <a:r>
              <a:rPr lang="fr-FR" sz="2000" dirty="0"/>
              <a:t> là-bas pour </a:t>
            </a:r>
            <a:r>
              <a:rPr lang="fr-FR" sz="2000" b="1" dirty="0"/>
              <a:t>me marier</a:t>
            </a:r>
            <a:r>
              <a:rPr lang="fr-FR" sz="2000" dirty="0"/>
              <a:t> à ce monsieur ? »</a:t>
            </a: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« Pourquoi tu </a:t>
            </a:r>
            <a:r>
              <a:rPr lang="fr-FR" sz="2000" b="1" dirty="0"/>
              <a:t>demandes</a:t>
            </a:r>
            <a:r>
              <a:rPr lang="fr-FR" sz="2000" dirty="0"/>
              <a:t> ça ? </a:t>
            </a:r>
            <a:r>
              <a:rPr lang="fr-FR" sz="2000" dirty="0" smtClean="0"/>
              <a:t>»</a:t>
            </a:r>
            <a:r>
              <a:rPr lang="en-US" sz="2000" dirty="0" smtClean="0"/>
              <a:t> ~ </a:t>
            </a:r>
            <a:r>
              <a:rPr lang="fr-FR" sz="2000" dirty="0" smtClean="0"/>
              <a:t>«</a:t>
            </a:r>
            <a:r>
              <a:rPr lang="fr-FR" sz="2000" dirty="0"/>
              <a:t> Parce que si c’est ça je suis très contente. Je l’aime beaucoup. Il est très gentil. </a:t>
            </a:r>
            <a:r>
              <a:rPr lang="fr-FR" sz="2000" dirty="0" smtClean="0"/>
              <a:t>»</a:t>
            </a:r>
            <a:r>
              <a:rPr lang="en-US" sz="2000" dirty="0" smtClean="0"/>
              <a:t> ~ </a:t>
            </a:r>
            <a:r>
              <a:rPr lang="fr-FR" sz="2000" dirty="0" smtClean="0"/>
              <a:t>«</a:t>
            </a:r>
            <a:r>
              <a:rPr lang="fr-FR" sz="2000" dirty="0"/>
              <a:t> Je suis content qu’il </a:t>
            </a:r>
            <a:r>
              <a:rPr lang="fr-FR" sz="2000" b="1" dirty="0"/>
              <a:t>plaise</a:t>
            </a:r>
            <a:r>
              <a:rPr lang="fr-FR" sz="2000" dirty="0"/>
              <a:t>. Il me donne 20 mille francs pour </a:t>
            </a:r>
            <a:r>
              <a:rPr lang="fr-FR" sz="2000" b="1" dirty="0" smtClean="0"/>
              <a:t>t’épouser</a:t>
            </a:r>
            <a:r>
              <a:rPr lang="fr-FR" sz="2000" dirty="0" smtClean="0"/>
              <a:t>. »</a:t>
            </a:r>
            <a:r>
              <a:rPr lang="fr-FR" sz="2000" dirty="0"/>
              <a:t> </a:t>
            </a:r>
            <a:r>
              <a:rPr lang="en-US" sz="2000" dirty="0" smtClean="0"/>
              <a:t> </a:t>
            </a:r>
            <a:r>
              <a:rPr lang="fr-FR" sz="2000" dirty="0" smtClean="0"/>
              <a:t>Je </a:t>
            </a:r>
            <a:r>
              <a:rPr lang="fr-FR" sz="1400" b="1" dirty="0" smtClean="0">
                <a:solidFill>
                  <a:srgbClr val="558ED5"/>
                </a:solidFill>
              </a:rPr>
              <a:t>(33) </a:t>
            </a:r>
            <a:r>
              <a:rPr lang="fr-FR" sz="2000" b="1" dirty="0" smtClean="0"/>
              <a:t>me </a:t>
            </a:r>
            <a:r>
              <a:rPr lang="fr-FR" sz="2000" b="1" dirty="0"/>
              <a:t>suis mise</a:t>
            </a:r>
            <a:r>
              <a:rPr lang="fr-FR" sz="2000" dirty="0"/>
              <a:t> à courir loin du bateau.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43140" y="4836569"/>
            <a:ext cx="7707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Expliquez l’emploi de </a:t>
            </a:r>
            <a:r>
              <a:rPr lang="fr-FR" b="1" dirty="0">
                <a:solidFill>
                  <a:srgbClr val="000090"/>
                </a:solidFill>
                <a:latin typeface="Times New Roman"/>
                <a:cs typeface="Times New Roman"/>
              </a:rPr>
              <a:t>l’imparfait</a:t>
            </a: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avec le verbe « aller » dans </a:t>
            </a: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les exemples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soulign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és au début du texte et dans l’exemple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(28). De quel temps verbal s’agit-il ? Quel temps est-ce que cet imparfait signifie ?</a:t>
            </a:r>
            <a:endParaRPr lang="fr-FR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Expliquez l’emploi de </a:t>
            </a:r>
            <a:r>
              <a:rPr lang="fr-FR" b="1" dirty="0">
                <a:solidFill>
                  <a:srgbClr val="000090"/>
                </a:solidFill>
                <a:latin typeface="Times New Roman"/>
                <a:cs typeface="Times New Roman"/>
              </a:rPr>
              <a:t>l’imparfait</a:t>
            </a: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dans l’exemple (32). Est-ce qu’il serait possible d’employer le pass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é composé dans cette phrase ?</a:t>
            </a:r>
            <a:endParaRPr lang="fr-FR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lvl="1"/>
            <a:endParaRPr lang="fr-FR" sz="12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114" y="94568"/>
            <a:ext cx="1068878" cy="37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Narrow"/>
                <a:cs typeface="Arial Narrow"/>
              </a:rPr>
              <a:t>Analyse</a:t>
            </a:r>
            <a:endParaRPr lang="fr-FR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3075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4768" y="226155"/>
            <a:ext cx="950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Arial Narrow"/>
                <a:cs typeface="Arial Narrow"/>
              </a:rPr>
              <a:t>Extrait </a:t>
            </a:r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4</a:t>
            </a:r>
            <a:endParaRPr lang="fr-FR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10" name="CHAOS - Extrait 4 - shorter better quality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823" y="1080798"/>
            <a:ext cx="8327327" cy="4701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70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99E4FF"/>
          </a:fgClr>
          <a:bgClr>
            <a:srgbClr val="99E4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187" y="2715505"/>
            <a:ext cx="6363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latin typeface="Trebuchet MS"/>
                <a:cs typeface="Trebuchet MS"/>
              </a:rPr>
              <a:t>S</a:t>
            </a:r>
            <a:r>
              <a:rPr lang="fr-FR" sz="4800" dirty="0" smtClean="0">
                <a:latin typeface="Trebuchet MS"/>
                <a:cs typeface="Trebuchet MS"/>
              </a:rPr>
              <a:t>éance n° 1</a:t>
            </a:r>
            <a:endParaRPr lang="fr-FR" sz="48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1176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341" y="3339906"/>
            <a:ext cx="8434775" cy="3518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/>
              <a:t>« Malika ! Où tu vas ? Où tu vas ? Malika ! Reviens ! Malika ! Reviens ! »</a:t>
            </a:r>
            <a:endParaRPr lang="en-US" sz="2000" dirty="0"/>
          </a:p>
          <a:p>
            <a:pPr marL="0" indent="0">
              <a:buNone/>
            </a:pPr>
            <a:endParaRPr lang="fr-FR" sz="1000" dirty="0" smtClean="0"/>
          </a:p>
          <a:p>
            <a:pPr marL="0" indent="0">
              <a:buNone/>
            </a:pPr>
            <a:r>
              <a:rPr lang="fr-FR" sz="2000" dirty="0" smtClean="0"/>
              <a:t>Mon </a:t>
            </a:r>
            <a:r>
              <a:rPr lang="fr-FR" sz="2000" dirty="0"/>
              <a:t>père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34) </a:t>
            </a:r>
            <a:r>
              <a:rPr lang="fr-FR" sz="2000" b="1" dirty="0" smtClean="0"/>
              <a:t>avait </a:t>
            </a:r>
            <a:r>
              <a:rPr lang="fr-FR" sz="2000" b="1" dirty="0"/>
              <a:t>gardé</a:t>
            </a:r>
            <a:r>
              <a:rPr lang="fr-FR" sz="2000" dirty="0"/>
              <a:t> mon passeport.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558ED5"/>
                </a:solidFill>
              </a:rPr>
              <a:t>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35) </a:t>
            </a:r>
            <a:r>
              <a:rPr lang="fr-FR" sz="2000" b="1" dirty="0" smtClean="0"/>
              <a:t>ai</a:t>
            </a:r>
            <a:r>
              <a:rPr lang="fr-FR" sz="2000" dirty="0" smtClean="0"/>
              <a:t> </a:t>
            </a:r>
            <a:r>
              <a:rPr lang="fr-FR" sz="2000" b="1" dirty="0"/>
              <a:t>couru</a:t>
            </a:r>
            <a:r>
              <a:rPr lang="fr-FR" sz="2000" dirty="0"/>
              <a:t> pendant une heure et demie dans Marseille.</a:t>
            </a:r>
            <a:endParaRPr lang="en-US" sz="2000" dirty="0"/>
          </a:p>
          <a:p>
            <a:pPr marL="0" indent="0">
              <a:buNone/>
            </a:pPr>
            <a:r>
              <a:rPr lang="fr-FR" sz="2000" dirty="0"/>
              <a:t>Je </a:t>
            </a:r>
            <a:r>
              <a:rPr lang="fr-FR" sz="1400" b="1" dirty="0" smtClean="0">
                <a:solidFill>
                  <a:srgbClr val="558ED5"/>
                </a:solidFill>
              </a:rPr>
              <a:t>(36) </a:t>
            </a:r>
            <a:r>
              <a:rPr lang="fr-FR" sz="2000" b="1" dirty="0" smtClean="0"/>
              <a:t>me </a:t>
            </a:r>
            <a:r>
              <a:rPr lang="fr-FR" sz="2000" b="1" dirty="0"/>
              <a:t>suis cachée</a:t>
            </a:r>
            <a:r>
              <a:rPr lang="fr-FR" sz="2000" dirty="0"/>
              <a:t> dans des parcs </a:t>
            </a:r>
            <a:r>
              <a:rPr lang="fr-FR" sz="2000" dirty="0" smtClean="0"/>
              <a:t>ou dans des </a:t>
            </a:r>
            <a:r>
              <a:rPr lang="fr-FR" sz="2000" dirty="0"/>
              <a:t>cours d’immeuble mais après de deux jours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558ED5"/>
                </a:solidFill>
              </a:rPr>
              <a:t>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37) </a:t>
            </a:r>
            <a:r>
              <a:rPr lang="fr-FR" sz="2000" b="1" dirty="0" smtClean="0"/>
              <a:t>avais</a:t>
            </a:r>
            <a:r>
              <a:rPr lang="fr-FR" sz="2000" dirty="0" smtClean="0"/>
              <a:t> </a:t>
            </a:r>
            <a:r>
              <a:rPr lang="fr-FR" sz="2000" dirty="0"/>
              <a:t>faim.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558ED5"/>
                </a:solidFill>
              </a:rPr>
              <a:t> </a:t>
            </a:r>
            <a:r>
              <a:rPr lang="fr-FR" sz="1400" b="1" dirty="0" smtClean="0">
                <a:solidFill>
                  <a:srgbClr val="558ED5"/>
                </a:solidFill>
              </a:rPr>
              <a:t>(38) </a:t>
            </a:r>
            <a:r>
              <a:rPr lang="fr-FR" sz="2000" b="1" dirty="0" smtClean="0"/>
              <a:t>ai</a:t>
            </a:r>
            <a:r>
              <a:rPr lang="fr-FR" sz="2000" dirty="0" smtClean="0"/>
              <a:t> </a:t>
            </a:r>
            <a:r>
              <a:rPr lang="fr-FR" sz="2000" b="1" dirty="0"/>
              <a:t>fait</a:t>
            </a:r>
            <a:r>
              <a:rPr lang="fr-FR" sz="2000" dirty="0"/>
              <a:t> la manche. Un type </a:t>
            </a:r>
            <a:r>
              <a:rPr lang="fr-FR" sz="1400" b="1" dirty="0" smtClean="0">
                <a:solidFill>
                  <a:srgbClr val="558ED5"/>
                </a:solidFill>
              </a:rPr>
              <a:t>(39) </a:t>
            </a:r>
            <a:r>
              <a:rPr lang="fr-FR" sz="2000" b="1" dirty="0" smtClean="0"/>
              <a:t>a </a:t>
            </a:r>
            <a:r>
              <a:rPr lang="fr-FR" sz="2000" b="1" dirty="0"/>
              <a:t>été</a:t>
            </a:r>
            <a:r>
              <a:rPr lang="fr-FR" sz="2000" dirty="0"/>
              <a:t> gentil avec moi. Il </a:t>
            </a:r>
            <a:r>
              <a:rPr lang="fr-FR" sz="1400" b="1" dirty="0" smtClean="0">
                <a:solidFill>
                  <a:srgbClr val="558ED5"/>
                </a:solidFill>
              </a:rPr>
              <a:t>(40) </a:t>
            </a:r>
            <a:r>
              <a:rPr lang="fr-FR" sz="2000" b="1" dirty="0" smtClean="0"/>
              <a:t>s’appelait</a:t>
            </a:r>
            <a:r>
              <a:rPr lang="fr-FR" sz="2000" dirty="0" smtClean="0"/>
              <a:t> </a:t>
            </a:r>
            <a:r>
              <a:rPr lang="fr-FR" sz="2000" dirty="0" err="1"/>
              <a:t>Touki</a:t>
            </a:r>
            <a:r>
              <a:rPr lang="fr-F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fr-FR" sz="2000" dirty="0"/>
              <a:t>« Salut. Ca va ? Qu’est-ce que tu fais là ? Tu ne veux pas qu’on </a:t>
            </a:r>
            <a:r>
              <a:rPr lang="fr-FR" sz="2000" b="1" dirty="0"/>
              <a:t>aille</a:t>
            </a:r>
            <a:r>
              <a:rPr lang="fr-FR" sz="2000" dirty="0"/>
              <a:t> boire un truc ensemble ? Qu’est-ce que tu en penses ? »</a:t>
            </a:r>
            <a:endParaRPr lang="en-US" sz="2000" dirty="0"/>
          </a:p>
          <a:p>
            <a:pPr marL="0" indent="0">
              <a:buNone/>
            </a:pPr>
            <a:r>
              <a:rPr lang="fr-FR" sz="2000" dirty="0"/>
              <a:t>Il </a:t>
            </a:r>
            <a:r>
              <a:rPr lang="fr-FR" sz="1400" b="1" dirty="0" smtClean="0">
                <a:solidFill>
                  <a:srgbClr val="558ED5"/>
                </a:solidFill>
              </a:rPr>
              <a:t>(41) </a:t>
            </a:r>
            <a:r>
              <a:rPr lang="fr-FR" sz="2000" b="1" dirty="0" smtClean="0"/>
              <a:t>m’a </a:t>
            </a:r>
            <a:r>
              <a:rPr lang="fr-FR" sz="2000" b="1" dirty="0"/>
              <a:t>payé</a:t>
            </a:r>
            <a:r>
              <a:rPr lang="fr-FR" sz="2000" dirty="0"/>
              <a:t> à manger.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04768" y="226155"/>
            <a:ext cx="1224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V</a:t>
            </a:r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érification</a:t>
            </a:r>
            <a:endParaRPr lang="fr-FR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3" name="CHAOS - Extrait 4 - shorter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3907" y="226155"/>
            <a:ext cx="5080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68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760" y="440784"/>
            <a:ext cx="8434775" cy="3518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/>
              <a:t>« Malika ! Où tu vas ? Où tu vas ? Malika ! Reviens ! Malika ! Reviens ! »</a:t>
            </a:r>
            <a:endParaRPr lang="en-US" sz="2000" dirty="0"/>
          </a:p>
          <a:p>
            <a:pPr marL="0" indent="0">
              <a:buNone/>
            </a:pPr>
            <a:endParaRPr lang="fr-FR" sz="800" dirty="0" smtClean="0"/>
          </a:p>
          <a:p>
            <a:pPr marL="0" indent="0">
              <a:buNone/>
            </a:pPr>
            <a:r>
              <a:rPr lang="fr-FR" sz="2000" dirty="0" smtClean="0"/>
              <a:t>Mon </a:t>
            </a:r>
            <a:r>
              <a:rPr lang="fr-FR" sz="2000" dirty="0"/>
              <a:t>père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34) </a:t>
            </a:r>
            <a:r>
              <a:rPr lang="fr-FR" sz="2000" b="1" dirty="0" smtClean="0"/>
              <a:t>avait </a:t>
            </a:r>
            <a:r>
              <a:rPr lang="fr-FR" sz="2000" b="1" dirty="0"/>
              <a:t>gardé</a:t>
            </a:r>
            <a:r>
              <a:rPr lang="fr-FR" sz="2000" dirty="0"/>
              <a:t> mon passeport.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558ED5"/>
                </a:solidFill>
              </a:rPr>
              <a:t>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35) </a:t>
            </a:r>
            <a:r>
              <a:rPr lang="fr-FR" sz="2000" b="1" dirty="0" smtClean="0"/>
              <a:t>ai</a:t>
            </a:r>
            <a:r>
              <a:rPr lang="fr-FR" sz="2000" dirty="0" smtClean="0"/>
              <a:t> </a:t>
            </a:r>
            <a:r>
              <a:rPr lang="fr-FR" sz="2000" b="1" dirty="0"/>
              <a:t>couru</a:t>
            </a:r>
            <a:r>
              <a:rPr lang="fr-FR" sz="2000" dirty="0"/>
              <a:t> pendant une heure et demie dans Marseille</a:t>
            </a:r>
            <a:r>
              <a:rPr lang="fr-FR" sz="2000" dirty="0" smtClean="0"/>
              <a:t>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fr-FR" sz="2000" dirty="0"/>
              <a:t>Je </a:t>
            </a:r>
            <a:r>
              <a:rPr lang="fr-FR" sz="1400" b="1" dirty="0" smtClean="0">
                <a:solidFill>
                  <a:srgbClr val="558ED5"/>
                </a:solidFill>
              </a:rPr>
              <a:t>(36) </a:t>
            </a:r>
            <a:r>
              <a:rPr lang="fr-FR" sz="2000" b="1" dirty="0" smtClean="0"/>
              <a:t>me </a:t>
            </a:r>
            <a:r>
              <a:rPr lang="fr-FR" sz="2000" b="1" dirty="0"/>
              <a:t>suis cachée</a:t>
            </a:r>
            <a:r>
              <a:rPr lang="fr-FR" sz="2000" dirty="0"/>
              <a:t> dans des parcs </a:t>
            </a:r>
            <a:r>
              <a:rPr lang="fr-FR" sz="2000" dirty="0" smtClean="0"/>
              <a:t>ou dans des </a:t>
            </a:r>
            <a:r>
              <a:rPr lang="fr-FR" sz="2000" dirty="0"/>
              <a:t>cours d’immeuble mais après de deux jours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558ED5"/>
                </a:solidFill>
              </a:rPr>
              <a:t> </a:t>
            </a:r>
            <a:r>
              <a:rPr lang="fr-FR" sz="1400" b="1" dirty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37) </a:t>
            </a:r>
            <a:r>
              <a:rPr lang="fr-FR" sz="2000" b="1" dirty="0" smtClean="0"/>
              <a:t>avais</a:t>
            </a:r>
            <a:r>
              <a:rPr lang="fr-FR" sz="2000" dirty="0" smtClean="0"/>
              <a:t> </a:t>
            </a:r>
            <a:r>
              <a:rPr lang="fr-FR" sz="2000" dirty="0"/>
              <a:t>faim.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558ED5"/>
                </a:solidFill>
              </a:rPr>
              <a:t> </a:t>
            </a:r>
            <a:r>
              <a:rPr lang="fr-FR" sz="1400" b="1" dirty="0" smtClean="0">
                <a:solidFill>
                  <a:srgbClr val="558ED5"/>
                </a:solidFill>
              </a:rPr>
              <a:t>(38) </a:t>
            </a:r>
            <a:r>
              <a:rPr lang="fr-FR" sz="2000" b="1" dirty="0" smtClean="0"/>
              <a:t>ai</a:t>
            </a:r>
            <a:r>
              <a:rPr lang="fr-FR" sz="2000" dirty="0" smtClean="0"/>
              <a:t> </a:t>
            </a:r>
            <a:r>
              <a:rPr lang="fr-FR" sz="2000" b="1" dirty="0"/>
              <a:t>fait</a:t>
            </a:r>
            <a:r>
              <a:rPr lang="fr-FR" sz="2000" dirty="0"/>
              <a:t> la manche. Un type </a:t>
            </a:r>
            <a:r>
              <a:rPr lang="fr-FR" sz="1400" b="1" dirty="0" smtClean="0">
                <a:solidFill>
                  <a:srgbClr val="558ED5"/>
                </a:solidFill>
              </a:rPr>
              <a:t>(39) </a:t>
            </a:r>
            <a:r>
              <a:rPr lang="fr-FR" sz="2000" b="1" dirty="0" smtClean="0"/>
              <a:t>a </a:t>
            </a:r>
            <a:r>
              <a:rPr lang="fr-FR" sz="2000" b="1" dirty="0"/>
              <a:t>été</a:t>
            </a:r>
            <a:r>
              <a:rPr lang="fr-FR" sz="2000" dirty="0"/>
              <a:t> gentil avec moi. Il </a:t>
            </a:r>
            <a:r>
              <a:rPr lang="fr-FR" sz="1400" b="1" dirty="0" smtClean="0">
                <a:solidFill>
                  <a:srgbClr val="558ED5"/>
                </a:solidFill>
              </a:rPr>
              <a:t>(40) </a:t>
            </a:r>
            <a:r>
              <a:rPr lang="fr-FR" sz="2000" b="1" dirty="0" smtClean="0"/>
              <a:t>s’appelait</a:t>
            </a:r>
            <a:r>
              <a:rPr lang="fr-FR" sz="2000" dirty="0" smtClean="0"/>
              <a:t> </a:t>
            </a:r>
            <a:r>
              <a:rPr lang="fr-FR" sz="2000" dirty="0" err="1"/>
              <a:t>Touki</a:t>
            </a:r>
            <a:r>
              <a:rPr lang="fr-FR" sz="2000" dirty="0"/>
              <a:t>. </a:t>
            </a:r>
            <a:endParaRPr lang="fr-FR" sz="20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fr-FR" sz="2000" dirty="0"/>
              <a:t>« Salut. Ca va ? Qu’est-ce que tu fais là ? Tu ne veux pas qu’on </a:t>
            </a:r>
            <a:r>
              <a:rPr lang="fr-FR" sz="2000" b="1" dirty="0"/>
              <a:t>aille</a:t>
            </a:r>
            <a:r>
              <a:rPr lang="fr-FR" sz="2000" dirty="0"/>
              <a:t> boire un truc ensemble ? Qu’est-ce que tu en penses ? »</a:t>
            </a:r>
            <a:endParaRPr lang="en-US" sz="2000" dirty="0"/>
          </a:p>
          <a:p>
            <a:pPr marL="0" indent="0">
              <a:buNone/>
            </a:pPr>
            <a:r>
              <a:rPr lang="fr-FR" sz="2000" dirty="0"/>
              <a:t>Il </a:t>
            </a:r>
            <a:r>
              <a:rPr lang="fr-FR" sz="1400" b="1" dirty="0" smtClean="0">
                <a:solidFill>
                  <a:srgbClr val="558ED5"/>
                </a:solidFill>
              </a:rPr>
              <a:t>(41) </a:t>
            </a:r>
            <a:r>
              <a:rPr lang="fr-FR" sz="2000" b="1" dirty="0" smtClean="0"/>
              <a:t>m’a </a:t>
            </a:r>
            <a:r>
              <a:rPr lang="fr-FR" sz="2000" b="1" dirty="0"/>
              <a:t>payé</a:t>
            </a:r>
            <a:r>
              <a:rPr lang="fr-FR" sz="2000" dirty="0"/>
              <a:t> à manger.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04768" y="41489"/>
            <a:ext cx="923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Analyse</a:t>
            </a:r>
            <a:endParaRPr lang="fr-FR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410" y="4142496"/>
            <a:ext cx="81821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Expliquez l’emploi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du </a:t>
            </a:r>
            <a:r>
              <a:rPr lang="fr-FR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plus-que-parfait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dans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l’exemples (34).</a:t>
            </a:r>
          </a:p>
          <a:p>
            <a:pPr lvl="1"/>
            <a:endParaRPr lang="fr-FR" sz="10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Que veut dire « faire la manche » ?</a:t>
            </a:r>
          </a:p>
          <a:p>
            <a:pPr lvl="1"/>
            <a:endParaRPr lang="fr-FR" sz="10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000090"/>
                </a:solidFill>
                <a:latin typeface="Times New Roman"/>
                <a:cs typeface="Times New Roman"/>
              </a:rPr>
              <a:t>Expliquez l’emploi du </a:t>
            </a:r>
            <a:r>
              <a:rPr lang="fr-FR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pass</a:t>
            </a:r>
            <a:r>
              <a:rPr lang="fr-FR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é composé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dans l’exemple (39). Est-ce qu’il serait possible d’employer l’imparfait avec ce verbe dans ce contexte ? Quelle est l’implication de l’emploi du pass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é composé ?</a:t>
            </a:r>
          </a:p>
          <a:p>
            <a:pPr lvl="1"/>
            <a:endParaRPr lang="fr-FR" sz="10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Pourquoi le participe passé du verbe « payer » (41) n’est pas accordé au sujet ?</a:t>
            </a:r>
            <a:endParaRPr lang="fr-FR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lvl="1"/>
            <a:endParaRPr lang="fr-FR" sz="12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713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OS - Extrait 4 - very en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036" y="399161"/>
            <a:ext cx="8414504" cy="5261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0" y="5903858"/>
            <a:ext cx="609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Que se passera-t-il 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86721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OS_Temps verbaux au passé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8"/>
            <a:ext cx="9144000" cy="516762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14090" y="5331820"/>
            <a:ext cx="7786953" cy="11259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Décrivez ces personnages.		Quelle est leur relation ? 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font-elles ? 					Où sont-elles ?</a:t>
            </a: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9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OS - Première séquence (15 seconds)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2" y="283710"/>
            <a:ext cx="8076794" cy="42936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978" y="4737054"/>
            <a:ext cx="482618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Malika </a:t>
            </a:r>
            <a:r>
              <a:rPr lang="fr-FR" dirty="0"/>
              <a:t>: Tu l’as ?</a:t>
            </a:r>
            <a:endParaRPr lang="en-US" dirty="0"/>
          </a:p>
          <a:p>
            <a:r>
              <a:rPr lang="fr-FR" i="1" dirty="0"/>
              <a:t>Hélène </a:t>
            </a:r>
            <a:r>
              <a:rPr lang="fr-FR" dirty="0"/>
              <a:t>: Je </a:t>
            </a:r>
            <a:r>
              <a:rPr lang="fr-FR" i="1" dirty="0"/>
              <a:t>les</a:t>
            </a:r>
            <a:r>
              <a:rPr lang="fr-FR" dirty="0"/>
              <a:t> ai. C’est qui </a:t>
            </a:r>
            <a:r>
              <a:rPr lang="fr-FR" dirty="0" smtClean="0"/>
              <a:t>cette Malika</a:t>
            </a:r>
            <a:r>
              <a:rPr lang="fr-FR" dirty="0"/>
              <a:t> ?</a:t>
            </a:r>
            <a:endParaRPr lang="en-US" dirty="0"/>
          </a:p>
          <a:p>
            <a:r>
              <a:rPr lang="fr-FR" i="1" dirty="0"/>
              <a:t>Malika </a:t>
            </a:r>
            <a:r>
              <a:rPr lang="fr-FR" dirty="0"/>
              <a:t>: C’est moi</a:t>
            </a:r>
            <a:endParaRPr lang="en-US" dirty="0"/>
          </a:p>
          <a:p>
            <a:r>
              <a:rPr lang="fr-FR" i="1" dirty="0"/>
              <a:t>Hélène </a:t>
            </a:r>
            <a:r>
              <a:rPr lang="fr-FR" dirty="0"/>
              <a:t> Et Zora ?</a:t>
            </a:r>
            <a:endParaRPr lang="en-US" dirty="0"/>
          </a:p>
          <a:p>
            <a:r>
              <a:rPr lang="fr-FR" i="1" dirty="0"/>
              <a:t>Malika </a:t>
            </a:r>
            <a:r>
              <a:rPr lang="fr-FR" dirty="0"/>
              <a:t>: C’est ma sœur.</a:t>
            </a:r>
            <a:endParaRPr lang="en-US" dirty="0"/>
          </a:p>
          <a:p>
            <a:r>
              <a:rPr lang="fr-FR" i="1" dirty="0"/>
              <a:t>Hélène </a:t>
            </a:r>
            <a:r>
              <a:rPr lang="fr-FR" dirty="0"/>
              <a:t>: Tu m’expliqueras 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18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884" y="285560"/>
            <a:ext cx="82556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Malika est d’origine algérienne et a connu un grand traumatisme. Hélène, qui est </a:t>
            </a:r>
            <a:r>
              <a:rPr lang="fr-FR" i="1" dirty="0" smtClean="0"/>
              <a:t>venue </a:t>
            </a:r>
            <a:r>
              <a:rPr lang="fr-FR" i="1" dirty="0"/>
              <a:t>à son secours, est allée chercher le passeport de celle-ci et vient de retourner, mais avec deux passeports </a:t>
            </a:r>
            <a:r>
              <a:rPr lang="fr-FR" i="1" dirty="0" smtClean="0"/>
              <a:t>… </a:t>
            </a:r>
            <a:endParaRPr lang="fr-FR" dirty="0" smtClean="0"/>
          </a:p>
          <a:p>
            <a:endParaRPr lang="fr-FR" sz="1000" dirty="0"/>
          </a:p>
          <a:p>
            <a:r>
              <a:rPr lang="fr-FR" i="1" dirty="0" smtClean="0"/>
              <a:t>Malika lui racontera sa vie et les circonstances qui l’ont amen</a:t>
            </a:r>
            <a:r>
              <a:rPr lang="fr-FR" i="1" dirty="0" smtClean="0"/>
              <a:t>ée à ce point.</a:t>
            </a:r>
            <a:endParaRPr lang="fr-FR" dirty="0" smtClean="0"/>
          </a:p>
          <a:p>
            <a:endParaRPr lang="fr-FR" sz="1000" i="1" dirty="0"/>
          </a:p>
          <a:p>
            <a:r>
              <a:rPr lang="fr-FR" b="1" dirty="0" smtClean="0"/>
              <a:t>1/ Premier visionnement</a:t>
            </a:r>
            <a:r>
              <a:rPr lang="fr-FR" dirty="0" smtClean="0"/>
              <a:t>. Écoutez cette première partie de sa narration en essayant de discerner le temps des verbes qu’elle utilise.</a:t>
            </a:r>
            <a:endParaRPr lang="en-US" dirty="0"/>
          </a:p>
        </p:txBody>
      </p:sp>
      <p:pic>
        <p:nvPicPr>
          <p:cNvPr id="5" name="CHAOS_Temps verbaux au passé1 - Wi-Fi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3838" y="2585838"/>
            <a:ext cx="6026190" cy="3950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77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3976" y="285560"/>
            <a:ext cx="8012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/>
              <a:t>Voici la transcription de cette première partie du récit de Malika </a:t>
            </a:r>
            <a:r>
              <a:rPr lang="fr-FR" b="1" i="1" dirty="0"/>
              <a:t>(fiche d’étudiant)</a:t>
            </a:r>
            <a:r>
              <a:rPr lang="fr-FR" b="1" i="1" dirty="0" smtClean="0"/>
              <a:t>. En collaboration avec un/e partenaire, mettez les verbes entre parenthèses au temps qui convient. Soulignez les verbes sur lesquels vous hésitez</a:t>
            </a:r>
            <a:r>
              <a:rPr lang="fr-FR" dirty="0" smtClean="0"/>
              <a:t>.</a:t>
            </a:r>
            <a:endParaRPr lang="en-US" dirty="0"/>
          </a:p>
        </p:txBody>
      </p:sp>
      <p:pic>
        <p:nvPicPr>
          <p:cNvPr id="4" name="Picture 3" descr="CHAOS - Temps verbaux au passé - Fiche - Première parti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4115" b="11549"/>
          <a:stretch/>
        </p:blipFill>
        <p:spPr>
          <a:xfrm>
            <a:off x="2471514" y="1512909"/>
            <a:ext cx="3987047" cy="4944649"/>
          </a:xfrm>
          <a:prstGeom prst="rect">
            <a:avLst/>
          </a:prstGeom>
          <a:ln>
            <a:solidFill>
              <a:srgbClr val="1F497D"/>
            </a:solidFill>
          </a:ln>
        </p:spPr>
      </p:pic>
    </p:spTree>
    <p:extLst>
      <p:ext uri="{BB962C8B-B14F-4D97-AF65-F5344CB8AC3E}">
        <p14:creationId xmlns:p14="http://schemas.microsoft.com/office/powerpoint/2010/main" val="175561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55262" y="3484757"/>
            <a:ext cx="8529275" cy="316783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i="1" dirty="0" smtClean="0"/>
              <a:t>Malika</a:t>
            </a:r>
            <a:r>
              <a:rPr lang="fr-FR" sz="2000" i="1" dirty="0"/>
              <a:t> </a:t>
            </a:r>
            <a:r>
              <a:rPr lang="fr-FR" sz="2000" dirty="0"/>
              <a:t>: Je </a:t>
            </a:r>
            <a:r>
              <a:rPr lang="fr-FR" sz="1400" b="1" dirty="0" smtClean="0">
                <a:solidFill>
                  <a:srgbClr val="558ED5"/>
                </a:solidFill>
              </a:rPr>
              <a:t>(1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suis </a:t>
            </a:r>
            <a:r>
              <a:rPr lang="fr-FR" sz="2000" b="1" dirty="0"/>
              <a:t>née </a:t>
            </a:r>
            <a:r>
              <a:rPr lang="fr-FR" sz="2000" b="1" dirty="0" smtClean="0"/>
              <a:t>à</a:t>
            </a:r>
            <a:r>
              <a:rPr lang="fr-FR" sz="2000" dirty="0" smtClean="0"/>
              <a:t> </a:t>
            </a:r>
            <a:r>
              <a:rPr lang="fr-FR" sz="2000" dirty="0"/>
              <a:t>Alger en 1978. Ma mère </a:t>
            </a: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(2</a:t>
            </a: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</a:t>
            </a:r>
            <a:r>
              <a:rPr lang="fr-FR" sz="2000" dirty="0" smtClean="0"/>
              <a:t> </a:t>
            </a:r>
            <a:r>
              <a:rPr lang="fr-FR" sz="2000" dirty="0" smtClean="0"/>
              <a:t>17 ans </a:t>
            </a:r>
            <a:r>
              <a:rPr lang="fr-FR" sz="2000" dirty="0"/>
              <a:t>à ma naissance. Mon père 52 ans. Il </a:t>
            </a:r>
            <a:r>
              <a:rPr lang="fr-FR" sz="1400" b="1" dirty="0" smtClean="0">
                <a:solidFill>
                  <a:srgbClr val="558ED5"/>
                </a:solidFill>
              </a:rPr>
              <a:t>(3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était</a:t>
            </a:r>
            <a:r>
              <a:rPr lang="fr-FR" sz="2000" dirty="0" smtClean="0"/>
              <a:t> </a:t>
            </a:r>
            <a:r>
              <a:rPr lang="fr-FR" sz="2000" dirty="0"/>
              <a:t>ouvrier dans le bâtiment à Paris. Il </a:t>
            </a:r>
            <a:r>
              <a:rPr lang="fr-FR" sz="1400" b="1" dirty="0" smtClean="0">
                <a:solidFill>
                  <a:srgbClr val="558ED5"/>
                </a:solidFill>
              </a:rPr>
              <a:t>(4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</a:t>
            </a:r>
            <a:r>
              <a:rPr lang="fr-FR" sz="2000" dirty="0" smtClean="0"/>
              <a:t> </a:t>
            </a:r>
            <a:r>
              <a:rPr lang="fr-FR" sz="2000" dirty="0"/>
              <a:t>un passeport français et un salaire correct. Leur </a:t>
            </a:r>
            <a:r>
              <a:rPr lang="fr-FR" sz="2000" dirty="0" smtClean="0"/>
              <a:t>mariage </a:t>
            </a:r>
            <a:r>
              <a:rPr lang="fr-FR" sz="1400" b="1" dirty="0" smtClean="0">
                <a:solidFill>
                  <a:srgbClr val="558ED5"/>
                </a:solidFill>
              </a:rPr>
              <a:t>(5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 </a:t>
            </a:r>
            <a:r>
              <a:rPr lang="fr-FR" sz="2000" b="1" dirty="0"/>
              <a:t>été</a:t>
            </a:r>
            <a:r>
              <a:rPr lang="fr-FR" sz="2000" dirty="0"/>
              <a:t> arrangé. Il </a:t>
            </a:r>
            <a:endParaRPr lang="fr-FR" sz="2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fr-FR" sz="1400" b="1" dirty="0" smtClean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6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 </a:t>
            </a:r>
            <a:r>
              <a:rPr lang="fr-FR" sz="2000" b="1" dirty="0"/>
              <a:t>donné</a:t>
            </a:r>
            <a:r>
              <a:rPr lang="fr-FR" sz="2000" dirty="0"/>
              <a:t> 10 mille francs au père de ma mère. À Paris, il </a:t>
            </a:r>
            <a:r>
              <a:rPr lang="fr-FR" sz="1400" b="1" dirty="0" smtClean="0">
                <a:solidFill>
                  <a:srgbClr val="558ED5"/>
                </a:solidFill>
              </a:rPr>
              <a:t>(7)</a:t>
            </a:r>
            <a:r>
              <a:rPr lang="fr-FR" sz="2000" b="1" dirty="0" smtClean="0">
                <a:solidFill>
                  <a:srgbClr val="558ED5"/>
                </a:solidFill>
              </a:rPr>
              <a:t> </a:t>
            </a:r>
            <a:r>
              <a:rPr lang="fr-FR" sz="2000" b="1" dirty="0" smtClean="0"/>
              <a:t>vivait</a:t>
            </a:r>
            <a:r>
              <a:rPr lang="fr-FR" sz="2000" dirty="0" smtClean="0"/>
              <a:t> </a:t>
            </a:r>
            <a:r>
              <a:rPr lang="fr-FR" sz="2000" dirty="0"/>
              <a:t>avec une autre femme. Il </a:t>
            </a:r>
            <a:r>
              <a:rPr lang="fr-FR" sz="1400" b="1" dirty="0" smtClean="0">
                <a:solidFill>
                  <a:srgbClr val="558ED5"/>
                </a:solidFill>
              </a:rPr>
              <a:t>(8)</a:t>
            </a:r>
            <a:r>
              <a:rPr lang="fr-FR" sz="20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</a:t>
            </a:r>
            <a:r>
              <a:rPr lang="fr-FR" sz="2000" dirty="0" smtClean="0"/>
              <a:t> </a:t>
            </a:r>
            <a:r>
              <a:rPr lang="fr-FR" sz="2000" dirty="0"/>
              <a:t>deux enfants d’elle. Il </a:t>
            </a:r>
            <a:r>
              <a:rPr lang="fr-FR" sz="1400" b="1" dirty="0" smtClean="0">
                <a:solidFill>
                  <a:srgbClr val="558ED5"/>
                </a:solidFill>
              </a:rPr>
              <a:t>(9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revenait</a:t>
            </a:r>
            <a:r>
              <a:rPr lang="fr-FR" sz="2000" dirty="0" smtClean="0"/>
              <a:t> </a:t>
            </a:r>
            <a:r>
              <a:rPr lang="fr-FR" sz="2000" dirty="0"/>
              <a:t>à Alger tous les deux ans pendant un mois pour </a:t>
            </a:r>
            <a:r>
              <a:rPr lang="fr-FR" sz="1400" b="1" dirty="0" smtClean="0">
                <a:solidFill>
                  <a:srgbClr val="558ED5"/>
                </a:solidFill>
              </a:rPr>
              <a:t>(10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faire</a:t>
            </a:r>
            <a:r>
              <a:rPr lang="fr-FR" sz="2000" dirty="0" smtClean="0"/>
              <a:t> </a:t>
            </a:r>
            <a:r>
              <a:rPr lang="fr-FR" sz="2000" dirty="0"/>
              <a:t>un enfant à ma mère. Quand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660066"/>
                </a:solidFill>
              </a:rPr>
              <a:t> </a:t>
            </a:r>
            <a:r>
              <a:rPr lang="fr-FR" sz="1400" b="1" dirty="0" smtClean="0">
                <a:solidFill>
                  <a:srgbClr val="558ED5"/>
                </a:solidFill>
              </a:rPr>
              <a:t>(11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avais</a:t>
            </a:r>
            <a:r>
              <a:rPr lang="fr-FR" sz="2000" dirty="0" smtClean="0"/>
              <a:t> </a:t>
            </a:r>
            <a:r>
              <a:rPr lang="fr-FR" sz="2000" dirty="0"/>
              <a:t>8 ans, ma mère qui </a:t>
            </a:r>
            <a:r>
              <a:rPr lang="fr-FR" sz="1400" b="1" dirty="0" smtClean="0">
                <a:solidFill>
                  <a:srgbClr val="558ED5"/>
                </a:solidFill>
              </a:rPr>
              <a:t>(12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avait</a:t>
            </a:r>
            <a:r>
              <a:rPr lang="fr-FR" sz="2000" dirty="0" smtClean="0"/>
              <a:t> </a:t>
            </a:r>
            <a:r>
              <a:rPr lang="fr-FR" sz="2000" dirty="0"/>
              <a:t>25 ans </a:t>
            </a:r>
            <a:r>
              <a:rPr lang="fr-FR" sz="1400" b="1" dirty="0" smtClean="0">
                <a:solidFill>
                  <a:srgbClr val="558ED5"/>
                </a:solidFill>
              </a:rPr>
              <a:t>(13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est </a:t>
            </a:r>
            <a:r>
              <a:rPr lang="fr-FR" sz="2000" b="1" dirty="0"/>
              <a:t>tombée</a:t>
            </a:r>
            <a:r>
              <a:rPr lang="fr-FR" sz="2000" dirty="0"/>
              <a:t> amoureuse d’un voisin. On </a:t>
            </a:r>
            <a:endParaRPr lang="fr-FR" sz="2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fr-FR" sz="1400" b="1" dirty="0" smtClean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14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les </a:t>
            </a:r>
            <a:r>
              <a:rPr lang="fr-FR" sz="2000" b="1" dirty="0"/>
              <a:t>a surpris</a:t>
            </a:r>
            <a:r>
              <a:rPr lang="fr-FR" sz="2000" dirty="0"/>
              <a:t> un soir ensemble dans le lit de ma mère</a:t>
            </a:r>
            <a:r>
              <a:rPr lang="fr-FR" sz="2000" dirty="0" smtClean="0"/>
              <a:t>.</a:t>
            </a:r>
            <a:endParaRPr lang="en-US" sz="20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962660" y="50044"/>
            <a:ext cx="2550088" cy="422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20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V</a:t>
            </a:r>
            <a:r>
              <a:rPr lang="fr-FR" sz="20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érifiez vos réponses.</a:t>
            </a:r>
            <a:endParaRPr lang="fr-FR" sz="2000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0" indent="0" algn="ctr">
              <a:buFont typeface="Arial"/>
              <a:buNone/>
            </a:pPr>
            <a:endParaRPr lang="fr-FR" sz="800" i="1" dirty="0" smtClean="0"/>
          </a:p>
          <a:p>
            <a:pPr marL="0" indent="0" algn="ctr">
              <a:buFont typeface="Arial"/>
              <a:buNone/>
            </a:pPr>
            <a:endParaRPr lang="fr-FR" sz="2000" dirty="0"/>
          </a:p>
        </p:txBody>
      </p:sp>
      <p:pic>
        <p:nvPicPr>
          <p:cNvPr id="3" name="CHAOS - Premier séquence.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140" y="607949"/>
            <a:ext cx="5080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0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55262" y="668288"/>
            <a:ext cx="8529275" cy="3167836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i="1" dirty="0" smtClean="0"/>
              <a:t>Malika</a:t>
            </a:r>
            <a:r>
              <a:rPr lang="fr-FR" sz="2000" i="1" dirty="0"/>
              <a:t> </a:t>
            </a:r>
            <a:r>
              <a:rPr lang="fr-FR" sz="2000" dirty="0"/>
              <a:t>: Je </a:t>
            </a:r>
            <a:r>
              <a:rPr lang="fr-FR" sz="1400" b="1" dirty="0" smtClean="0">
                <a:solidFill>
                  <a:srgbClr val="558ED5"/>
                </a:solidFill>
              </a:rPr>
              <a:t>(1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suis </a:t>
            </a:r>
            <a:r>
              <a:rPr lang="fr-FR" sz="2000" b="1" dirty="0"/>
              <a:t>née </a:t>
            </a:r>
            <a:r>
              <a:rPr lang="fr-FR" sz="2000" b="1" dirty="0" smtClean="0"/>
              <a:t>à</a:t>
            </a:r>
            <a:r>
              <a:rPr lang="fr-FR" sz="2000" dirty="0" smtClean="0"/>
              <a:t> </a:t>
            </a:r>
            <a:r>
              <a:rPr lang="fr-FR" sz="2000" dirty="0"/>
              <a:t>Alger en 1978. Ma mère </a:t>
            </a: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(2</a:t>
            </a: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</a:t>
            </a:r>
            <a:r>
              <a:rPr lang="fr-FR" sz="2000" dirty="0" smtClean="0"/>
              <a:t> </a:t>
            </a:r>
            <a:r>
              <a:rPr lang="fr-FR" sz="2000" dirty="0" smtClean="0"/>
              <a:t>17 ans </a:t>
            </a:r>
            <a:r>
              <a:rPr lang="fr-FR" sz="2000" dirty="0"/>
              <a:t>à ma naissance. Mon père 52 ans. Il </a:t>
            </a:r>
            <a:r>
              <a:rPr lang="fr-FR" sz="1400" b="1" dirty="0" smtClean="0">
                <a:solidFill>
                  <a:srgbClr val="558ED5"/>
                </a:solidFill>
              </a:rPr>
              <a:t>(3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était</a:t>
            </a:r>
            <a:r>
              <a:rPr lang="fr-FR" sz="2000" dirty="0" smtClean="0"/>
              <a:t> </a:t>
            </a:r>
            <a:r>
              <a:rPr lang="fr-FR" sz="2000" dirty="0"/>
              <a:t>ouvrier dans le bâtiment à Paris. Il </a:t>
            </a:r>
            <a:r>
              <a:rPr lang="fr-FR" sz="1400" b="1" dirty="0" smtClean="0">
                <a:solidFill>
                  <a:srgbClr val="558ED5"/>
                </a:solidFill>
              </a:rPr>
              <a:t>(4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</a:t>
            </a:r>
            <a:r>
              <a:rPr lang="fr-FR" sz="2000" dirty="0" smtClean="0"/>
              <a:t> </a:t>
            </a:r>
            <a:r>
              <a:rPr lang="fr-FR" sz="2000" dirty="0"/>
              <a:t>un passeport français et un salaire correct. Leur </a:t>
            </a:r>
            <a:r>
              <a:rPr lang="fr-FR" sz="2000" dirty="0" smtClean="0"/>
              <a:t>mariage </a:t>
            </a:r>
            <a:r>
              <a:rPr lang="fr-FR" sz="1400" b="1" dirty="0" smtClean="0">
                <a:solidFill>
                  <a:srgbClr val="558ED5"/>
                </a:solidFill>
              </a:rPr>
              <a:t>(5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 </a:t>
            </a:r>
            <a:r>
              <a:rPr lang="fr-FR" sz="2000" b="1" dirty="0"/>
              <a:t>été</a:t>
            </a:r>
            <a:r>
              <a:rPr lang="fr-FR" sz="2000" dirty="0"/>
              <a:t> arrangé. Il </a:t>
            </a:r>
            <a:endParaRPr lang="fr-FR" sz="2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fr-FR" sz="1400" b="1" dirty="0" smtClean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6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 </a:t>
            </a:r>
            <a:r>
              <a:rPr lang="fr-FR" sz="2000" b="1" dirty="0"/>
              <a:t>donné</a:t>
            </a:r>
            <a:r>
              <a:rPr lang="fr-FR" sz="2000" dirty="0"/>
              <a:t> 10 mille francs au père de ma mère. À Paris, il </a:t>
            </a:r>
            <a:r>
              <a:rPr lang="fr-FR" sz="1400" b="1" dirty="0" smtClean="0">
                <a:solidFill>
                  <a:srgbClr val="558ED5"/>
                </a:solidFill>
              </a:rPr>
              <a:t>(7)</a:t>
            </a:r>
            <a:r>
              <a:rPr lang="fr-FR" sz="2000" b="1" dirty="0" smtClean="0">
                <a:solidFill>
                  <a:srgbClr val="558ED5"/>
                </a:solidFill>
              </a:rPr>
              <a:t> </a:t>
            </a:r>
            <a:r>
              <a:rPr lang="fr-FR" sz="2000" b="1" dirty="0" smtClean="0"/>
              <a:t>vivait</a:t>
            </a:r>
            <a:r>
              <a:rPr lang="fr-FR" sz="2000" dirty="0" smtClean="0"/>
              <a:t> </a:t>
            </a:r>
            <a:r>
              <a:rPr lang="fr-FR" sz="2000" dirty="0"/>
              <a:t>avec une autre femme. Il </a:t>
            </a:r>
            <a:r>
              <a:rPr lang="fr-FR" sz="1400" b="1" dirty="0" smtClean="0">
                <a:solidFill>
                  <a:srgbClr val="558ED5"/>
                </a:solidFill>
              </a:rPr>
              <a:t>(8)</a:t>
            </a:r>
            <a:r>
              <a:rPr lang="fr-FR" sz="20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avait</a:t>
            </a:r>
            <a:r>
              <a:rPr lang="fr-FR" sz="2000" dirty="0" smtClean="0"/>
              <a:t> </a:t>
            </a:r>
            <a:r>
              <a:rPr lang="fr-FR" sz="2000" dirty="0"/>
              <a:t>deux enfants d’elle. Il </a:t>
            </a:r>
            <a:r>
              <a:rPr lang="fr-FR" sz="1400" b="1" dirty="0" smtClean="0">
                <a:solidFill>
                  <a:srgbClr val="558ED5"/>
                </a:solidFill>
              </a:rPr>
              <a:t>(9</a:t>
            </a:r>
            <a:r>
              <a:rPr lang="fr-FR" sz="1400" b="1" dirty="0" smtClean="0">
                <a:solidFill>
                  <a:srgbClr val="558ED5"/>
                </a:solidFill>
              </a:rPr>
              <a:t>)</a:t>
            </a:r>
            <a:r>
              <a:rPr lang="fr-FR" sz="1400" b="1" dirty="0" smtClean="0">
                <a:solidFill>
                  <a:srgbClr val="660066"/>
                </a:solidFill>
              </a:rPr>
              <a:t> </a:t>
            </a:r>
            <a:r>
              <a:rPr lang="fr-FR" sz="2000" b="1" dirty="0" smtClean="0"/>
              <a:t>revenait</a:t>
            </a:r>
            <a:r>
              <a:rPr lang="fr-FR" sz="2000" dirty="0" smtClean="0"/>
              <a:t> </a:t>
            </a:r>
            <a:r>
              <a:rPr lang="fr-FR" sz="2000" dirty="0"/>
              <a:t>à Alger tous les deux ans pendant un mois pour </a:t>
            </a:r>
            <a:r>
              <a:rPr lang="fr-FR" sz="1400" b="1" dirty="0" smtClean="0">
                <a:solidFill>
                  <a:srgbClr val="558ED5"/>
                </a:solidFill>
              </a:rPr>
              <a:t>(10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faire</a:t>
            </a:r>
            <a:r>
              <a:rPr lang="fr-FR" sz="2000" dirty="0" smtClean="0"/>
              <a:t> </a:t>
            </a:r>
            <a:r>
              <a:rPr lang="fr-FR" sz="2000" dirty="0"/>
              <a:t>un enfant à ma mère. Quand j</a:t>
            </a:r>
            <a:r>
              <a:rPr lang="fr-FR" sz="2000" dirty="0" smtClean="0"/>
              <a:t>’</a:t>
            </a:r>
            <a:r>
              <a:rPr lang="fr-FR" sz="2000" b="1" dirty="0">
                <a:solidFill>
                  <a:srgbClr val="660066"/>
                </a:solidFill>
              </a:rPr>
              <a:t> </a:t>
            </a:r>
            <a:r>
              <a:rPr lang="fr-FR" sz="1400" b="1" dirty="0" smtClean="0">
                <a:solidFill>
                  <a:srgbClr val="558ED5"/>
                </a:solidFill>
              </a:rPr>
              <a:t>(11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avais</a:t>
            </a:r>
            <a:r>
              <a:rPr lang="fr-FR" sz="2000" dirty="0" smtClean="0"/>
              <a:t> </a:t>
            </a:r>
            <a:r>
              <a:rPr lang="fr-FR" sz="2000" dirty="0"/>
              <a:t>8 ans, ma mère qui </a:t>
            </a:r>
            <a:r>
              <a:rPr lang="fr-FR" sz="1400" b="1" dirty="0" smtClean="0">
                <a:solidFill>
                  <a:srgbClr val="558ED5"/>
                </a:solidFill>
              </a:rPr>
              <a:t>(12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avait</a:t>
            </a:r>
            <a:r>
              <a:rPr lang="fr-FR" sz="2000" dirty="0" smtClean="0"/>
              <a:t> </a:t>
            </a:r>
            <a:r>
              <a:rPr lang="fr-FR" sz="2000" dirty="0"/>
              <a:t>25 ans </a:t>
            </a:r>
            <a:r>
              <a:rPr lang="fr-FR" sz="1400" b="1" dirty="0" smtClean="0">
                <a:solidFill>
                  <a:srgbClr val="558ED5"/>
                </a:solidFill>
              </a:rPr>
              <a:t>(13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est </a:t>
            </a:r>
            <a:r>
              <a:rPr lang="fr-FR" sz="2000" b="1" dirty="0"/>
              <a:t>tombée</a:t>
            </a:r>
            <a:r>
              <a:rPr lang="fr-FR" sz="2000" dirty="0"/>
              <a:t> amoureuse d’un voisin. On </a:t>
            </a:r>
            <a:endParaRPr lang="fr-FR" sz="2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fr-FR" sz="1400" b="1" dirty="0" smtClean="0">
                <a:solidFill>
                  <a:srgbClr val="558ED5"/>
                </a:solidFill>
              </a:rPr>
              <a:t>(</a:t>
            </a:r>
            <a:r>
              <a:rPr lang="fr-FR" sz="1400" b="1" dirty="0" smtClean="0">
                <a:solidFill>
                  <a:srgbClr val="558ED5"/>
                </a:solidFill>
              </a:rPr>
              <a:t>14</a:t>
            </a:r>
            <a:r>
              <a:rPr lang="fr-FR" sz="1400" b="1" dirty="0" smtClean="0">
                <a:solidFill>
                  <a:srgbClr val="558ED5"/>
                </a:solidFill>
              </a:rPr>
              <a:t>) </a:t>
            </a:r>
            <a:r>
              <a:rPr lang="fr-FR" sz="2000" b="1" dirty="0" smtClean="0"/>
              <a:t>les </a:t>
            </a:r>
            <a:r>
              <a:rPr lang="fr-FR" sz="2000" b="1" dirty="0"/>
              <a:t>a surpris</a:t>
            </a:r>
            <a:r>
              <a:rPr lang="fr-FR" sz="2000" dirty="0"/>
              <a:t> un soir ensemble dans le lit de ma mère</a:t>
            </a:r>
            <a:r>
              <a:rPr lang="fr-FR" sz="2000" dirty="0" smtClean="0"/>
              <a:t>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63355" y="4284553"/>
            <a:ext cx="8529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Expliquez l’emploi de </a:t>
            </a:r>
            <a:r>
              <a:rPr lang="fr-FR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l’imparfait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 dans les exemples (3), (4) et (9).</a:t>
            </a: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Expliquez l’emploi du </a:t>
            </a:r>
            <a:r>
              <a:rPr lang="fr-FR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plus-que-parfait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dans les exemples (5) et (6).</a:t>
            </a: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Expliquez l’emploi du </a:t>
            </a:r>
            <a:r>
              <a:rPr lang="fr-FR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pass</a:t>
            </a:r>
            <a:r>
              <a:rPr lang="fr-FR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é composé </a:t>
            </a:r>
            <a:r>
              <a:rPr lang="fr-FR" dirty="0" smtClean="0">
                <a:solidFill>
                  <a:srgbClr val="000090"/>
                </a:solidFill>
                <a:latin typeface="Times New Roman"/>
                <a:cs typeface="Times New Roman"/>
              </a:rPr>
              <a:t>dans les exemples (13) et (14).</a:t>
            </a:r>
            <a:endParaRPr lang="fr-FR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262" y="108079"/>
            <a:ext cx="1068878" cy="37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Narrow"/>
                <a:cs typeface="Arial Narrow"/>
              </a:rPr>
              <a:t>Analyse</a:t>
            </a:r>
            <a:endParaRPr lang="fr-FR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7637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791" y="378279"/>
            <a:ext cx="835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Devoir</a:t>
            </a:r>
            <a:r>
              <a:rPr lang="fr-FR" dirty="0" smtClean="0"/>
              <a:t> : D</a:t>
            </a:r>
            <a:r>
              <a:rPr lang="fr-FR" dirty="0" smtClean="0"/>
              <a:t>écouvrez la suite du récit de Malika. Mettez les verbes dans la transcription au temps qui convient et venez en cours avec votre travail et vos questions.</a:t>
            </a:r>
            <a:endParaRPr lang="fr-FR" dirty="0"/>
          </a:p>
        </p:txBody>
      </p:sp>
      <p:pic>
        <p:nvPicPr>
          <p:cNvPr id="6" name="Picture 5" descr="CHAOS - Récit au passé - Fiche d'étudiant (Exo)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b="15504"/>
          <a:stretch/>
        </p:blipFill>
        <p:spPr>
          <a:xfrm>
            <a:off x="337791" y="1350997"/>
            <a:ext cx="4061151" cy="4836570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7" name="Picture 6" descr="CHAOS - Récit au passé - Fiche d'étudiant (Exo)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-9149" r="6154" b="36370"/>
          <a:stretch/>
        </p:blipFill>
        <p:spPr>
          <a:xfrm>
            <a:off x="4670781" y="1350997"/>
            <a:ext cx="4111783" cy="4836570"/>
          </a:xfrm>
          <a:prstGeom prst="rect">
            <a:avLst/>
          </a:prstGeom>
          <a:ln>
            <a:solidFill>
              <a:srgbClr val="1F497D"/>
            </a:solidFill>
          </a:ln>
        </p:spPr>
      </p:pic>
    </p:spTree>
    <p:extLst>
      <p:ext uri="{BB962C8B-B14F-4D97-AF65-F5344CB8AC3E}">
        <p14:creationId xmlns:p14="http://schemas.microsoft.com/office/powerpoint/2010/main" val="103437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833</Words>
  <Application>Microsoft Macintosh PowerPoint</Application>
  <PresentationFormat>On-screen Show (4:3)</PresentationFormat>
  <Paragraphs>113</Paragraphs>
  <Slides>22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Holst-Knudsen</dc:creator>
  <cp:lastModifiedBy>Heidi Holst-Knudsen</cp:lastModifiedBy>
  <cp:revision>35</cp:revision>
  <dcterms:created xsi:type="dcterms:W3CDTF">2014-09-09T11:44:02Z</dcterms:created>
  <dcterms:modified xsi:type="dcterms:W3CDTF">2015-02-04T16:46:10Z</dcterms:modified>
</cp:coreProperties>
</file>